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96" r:id="rId3"/>
    <p:sldId id="269" r:id="rId4"/>
    <p:sldId id="295" r:id="rId5"/>
    <p:sldId id="294" r:id="rId6"/>
    <p:sldId id="285" r:id="rId7"/>
    <p:sldId id="261" r:id="rId8"/>
    <p:sldId id="281" r:id="rId9"/>
    <p:sldId id="289" r:id="rId10"/>
    <p:sldId id="282" r:id="rId11"/>
    <p:sldId id="298" r:id="rId12"/>
    <p:sldId id="292" r:id="rId13"/>
    <p:sldId id="256" r:id="rId14"/>
    <p:sldId id="273" r:id="rId15"/>
    <p:sldId id="257" r:id="rId16"/>
    <p:sldId id="262" r:id="rId17"/>
    <p:sldId id="272" r:id="rId18"/>
    <p:sldId id="271" r:id="rId19"/>
    <p:sldId id="270" r:id="rId20"/>
    <p:sldId id="274" r:id="rId21"/>
    <p:sldId id="286" r:id="rId22"/>
    <p:sldId id="291" r:id="rId23"/>
    <p:sldId id="280" r:id="rId24"/>
    <p:sldId id="276" r:id="rId25"/>
    <p:sldId id="277" r:id="rId26"/>
    <p:sldId id="297" r:id="rId27"/>
    <p:sldId id="259" r:id="rId28"/>
    <p:sldId id="260" r:id="rId29"/>
    <p:sldId id="279" r:id="rId30"/>
    <p:sldId id="293" r:id="rId31"/>
    <p:sldId id="302" r:id="rId32"/>
    <p:sldId id="300" r:id="rId33"/>
    <p:sldId id="268" r:id="rId34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99FF"/>
    <a:srgbClr val="9966FF"/>
    <a:srgbClr val="99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950" autoAdjust="0"/>
    <p:restoredTop sz="94660"/>
  </p:normalViewPr>
  <p:slideViewPr>
    <p:cSldViewPr snapToGrid="0">
      <p:cViewPr varScale="1">
        <p:scale>
          <a:sx n="82" d="100"/>
          <a:sy n="82" d="100"/>
        </p:scale>
        <p:origin x="768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4T12:12:38.600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5886 2489 24575,'-3'0'0,"0"0"0,0 1 0,0 0 0,-1-1 0,1 1 0,0 0 0,0 1 0,0-1 0,0 0 0,0 1 0,1 0 0,-1 0 0,0-1 0,-4 5 0,-34 41 0,35-38 0,-1-1 0,-1 0 0,-15 15 0,-120 95 0,131-110 0,1-1 0,-22 10 0,22-12 0,0 1 0,1 0 0,-1 1 0,-10 8 0,10-7 0,0 0 0,-1-1 0,0-1 0,0 0 0,-20 7 0,2-1 0,-11 9 0,-75 50 0,7-3 0,70-46 0,0-1 0,-1-3 0,-1-1 0,0-2 0,-65 15 0,63-21 0,-49 19 0,63-18 0,1-2 0,-1 0 0,0-2 0,-59 5 0,50-10 0,0 1 0,-41 9 0,16-4 0,0-2 0,-114-5 0,65-2 0,95 0 0,1 0 0,-1-1 0,1-1 0,0 0 0,0-1 0,-27-13 0,3 2 0,-32-16 0,56 23 0,-1 1 0,0 0 0,-1 1 0,-25-5 0,13 4 0,0-2 0,0 0 0,-50-27 0,-33-12 0,75 38 0,-46-7 0,51 12 0,1-2 0,-47-16 0,48 11 0,-56-32 0,-10-4 0,20 15 0,24 12 0,40 18 0,1-1 0,-1 1 0,0 1 0,-17-2 0,17 3 0,1 0 0,-1-1 0,1 0 0,0-1 0,-13-6 0,-128-67 0,123 64 0,-49-16 0,35 14 0,23 6 0,-1-1 0,-24-16 0,35 19 0,-2-1 0,1 1 0,-1 1 0,0 1 0,0-1 0,-1 2 0,0 0 0,0 1 0,-17-3 0,10 3 0,0-1 0,1 0 0,-1-2 0,1-1 0,1 0 0,-1-2 0,2 0 0,-29-18 0,-130-83 0,168 106 0,0-1 0,0 1 0,0 1 0,-19-5 0,-25-10 0,38 12 0,1 1 0,-1 1 0,-16-3 0,22 6 0,-1-1 0,1 0 0,0-1 0,0 0 0,0 0 0,0-1 0,0 0 0,1 0 0,-1-1 0,-13-11 0,11 5 0,0 1 0,-1 1 0,-1 0 0,0 0 0,0 2 0,0-1 0,-1 2 0,0-1 0,-17-4 0,26 9 0,0 0 0,0-1 0,0 0 0,0 0 0,0 0 0,1-1 0,-1 0 0,1 0 0,-4-4 0,4 4 0,0-1 0,-1 1 0,1 0 0,-1 1 0,0-1 0,0 1 0,0 0 0,-10-4 0,-11-2 0,-43-23 0,54 26 0,0 0 0,-1 0 0,-28-5 0,31 8 0,-1 0 0,1-1 0,0 0 0,0-1 0,-24-13 0,13 4 0,-1 1 0,0 1 0,-46-15 0,18 7 0,38 13 0,1-1 0,0 0 0,0-1 0,-21-19 0,3 4 0,-10-6 0,28 23 0,2-2 0,-1 0 0,1 0 0,0-1 0,1 0 0,1-1 0,-19-24 0,25 30 0,0 0 0,0 1 0,0-1 0,-1 1 0,0 0 0,0 0 0,0 0 0,-6-3 0,5 4 0,1-1 0,0 0 0,-1 0 0,1 0 0,1-1 0,-1 1 0,1-1 0,-4-5 0,0-5 0,1 1 0,1-1 0,1 0 0,0 0 0,1 0 0,-3-26 0,4 26 0,0-1 0,0 1 0,-2 0 0,1 0 0,-2 1 0,-13-25 0,14 29 0,0 1 0,0-1 0,1-1 0,0 1 0,0 0 0,1-1 0,1 0 0,-2-17 0,1-6 0,4-49 0,0 41 0,0 33 0,-1 0 0,2-1 0,-1 1 0,2 0 0,-1 0 0,1 0 0,0 0 0,1 1 0,0-1 0,0 1 0,11-14 0,-6 9 0,1 1 0,0 1 0,1 0 0,0 1 0,1 0 0,18-12 0,70-54 0,-56 38 0,1 3 0,75-46 0,23-7 0,-32 26 0,-54 31 0,29-7 0,-44 21 0,10-3 0,-33 13 0,-1 0 0,1-1 0,25-16 0,-22 11 0,1 1 0,1 1 0,0 2 0,0 0 0,39-8 0,-33 8 0,-16 4 0,0 0 0,-1-1 0,0-1 0,17-12 0,-15 10 0,-1 0 0,30-11 0,14-1 0,66-14 0,-85 26 0,-17 3 0,0 2 0,1 0 0,25-1 0,-18 3 0,45-8 0,-44 4 0,41-1 0,265 8 0,-301 1 0,-1 2 0,0 2 0,49 14 0,-67-16 0,115 37 0,-123-37 0,0-1 0,0 1 0,0 1 0,-1-1 0,1 2 0,-1-1 0,8 7 0,-5-3 0,0-1 0,22 11 0,185 68 0,-189-77 0,1-2 0,1 0 0,-1-2 0,1-1 0,37 0 0,-44-3 0,-12 0 0,0 0 0,0 1 0,-1 1 0,1 0 0,10 5 0,-10-4 0,0 0 0,1-1 0,-1 0 0,14 1 0,67-1 0,-76-4 0,1 0 0,-1 0 0,0 2 0,1 0 0,-1 1 0,0 1 0,24 8 0,-19-2 0,-1-1 0,1 0 0,0-2 0,1-1 0,-1-1 0,32 3 0,-34-5 0,0 0 0,0 2 0,-1 0 0,1 1 0,-1 1 0,27 14 0,-20-10 0,0 0 0,43 10 0,-63-19 0,273 67 0,-178-47 0,-36-10 0,79 13 0,-53-13 0,-59-9 0,60 13 0,61 36 0,-149-51 0,29 8 0,0-1 0,1-2 0,35 1 0,64 8 0,-75-6 0,17 2 0,-34-4 0,73 3 0,-87-8 0,52 9 0,-49-6 0,39 2 0,-55-5 0,0 0 0,0 0 0,0 2 0,-1-1 0,20 10 0,-18-7 0,1-1 0,-1-1 0,29 5 0,25-6 0,-56-3 0,1-1 0,-1 2 0,0 0 0,0 1 0,0 0 0,0 1 0,0 0 0,0 1 0,14 6 0,-14-5 0,0 0 0,0-1 0,0 0 0,0-1 0,1-1 0,-1 0 0,1-1 0,0-1 0,15 0 0,-16-1 0,1 1 0,-1 0 0,1 1 0,-1 1 0,1 0 0,-1 1 0,0 0 0,0 1 0,14 6 0,-14-4 0,1-1 0,0-1 0,0 0 0,0 0 0,0-2 0,1 0 0,-1-1 0,16 0 0,-5 0 0,39 8 0,-19-3 0,1-1 0,0-2 0,62-4 0,62 4 0,-164-3 0,1 1 0,-1 0 0,0 0 0,0 0 0,0 1 0,0 0 0,0 1 0,0-1 0,7 5 0,-10-5 0,0 1 0,0-1 0,0 1 0,0 0 0,-1 0 0,1 0 0,-1 0 0,0 1 0,1-1 0,-2 0 0,1 1 0,0 0 0,-1-1 0,1 1 0,0 5 0,-1-6 0,0 0 0,1 1 0,-1-1 0,1 0 0,0 0 0,0 0 0,0 0 0,0 0 0,0-1 0,1 1 0,-1-1 0,1 1 0,5 2 0,17 22 0,-24-26-45,-1 0-1,1 0 1,-1 0-1,1 1 1,-1-1-1,0 0 1,0 0-1,1 1 1,-1-1-1,0 0 1,0 1-1,-1-1 1,1 0-1,0 1 1,0-1-1,0 0 1,-1 0-1,1 1 1,-1-1-1,1 0 1,-1 0-1,1 0 1,-1 0-1,0 1 0,0-1 1,1 0-1,-1 0 1,0 0-1,-2 1 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1T20:58:07.154"/>
    </inkml:context>
    <inkml:brush xml:id="br0">
      <inkml:brushProperty name="width" value="0.35" units="cm"/>
      <inkml:brushProperty name="height" value="0.35" units="cm"/>
      <inkml:brushProperty name="color" value="#008C3A"/>
    </inkml:brush>
  </inkml:definitions>
  <inkml:trace contextRef="#ctx0" brushRef="#br0">1 4173 24575,'9'4'0,"416"295"0,-289-209 0,24 16 0,500 320 0,-495-348 0,-89-44 0,491 203 0,238-11 0,-165-115 0,68-64 0,-55-50 0,0-50 0,-388 20 0,242-41 0,206-49 0,-4 2 0,-485 72 0,248-89 0,410-127 0,-346 112 0,-235 68 0,-283 81 0,0-1 0,-1 0 0,0-1 0,0-1 0,0-1 0,0-1 0,-2 0 0,1-1 0,-1 0 0,0-2 0,-1 1 0,-1-2 0,15-16 0,-15 15 0,0 0 0,1 1 0,18-14 0,-21 20 0,0-2 0,-1 1 0,0-2 0,-1 1 0,0-1 0,-1-1 0,0 1 0,8-14 0,-9 9 0,0 1 0,1 0 0,1 1 0,0 0 0,1 0 0,0 1 0,1 0 0,0 1 0,1 1 0,23-18 0,13-3 0,2 3 0,94-41 0,-54 27 0,-3-4 0,140-97 0,18-11 0,-72 53 0,-106 64 0,163-107 0,37-20 0,93-38 0,-226 112 0,-62 39 0,191-119 0,-55 18 0,-47 31 0,-17 6 0,20-14 0,-71 63 0,-2-5 0,-4-4 0,124-136 0,-64 31 0,-27 30 0,94-121 0,-118 146 0,132-199 0,-128 150 0,3-26 0,-68 118 0,41-86 0,-55 122 0,-14 28 0,1 1 0,13-20 0,-15 27-273,0 0 0,-1-1 0,0 1 0,6-20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4T12:13:08.627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1 24575,'0'0'-8191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4T12:13:30.81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1 24575,'0'0'-8191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4T12:14:21.858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1 24575,'0'0'-8191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3T22:57:12.68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1 0 24575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3T22:57:14.31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1 0 24575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4T12:12:51.856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1 24575,'0'0'-8191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4T12:12:53.636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1 24575,'0'0'-8191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4T12:15:13.130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3370 52 24575,'11'0'0,"0"0"0,0 1 0,0 1 0,0-1 0,0 2 0,0-1 0,0 2 0,-1-1 0,0 2 0,1-1 0,-1 1 0,13 10 0,-7-4 0,0 0 0,1-1 0,0-1 0,1 0 0,-1-2 0,1 0 0,1-1 0,0 0 0,35 5 0,-41-10 0,0 0 0,0 1 0,-1 1 0,1 0 0,-1 1 0,1 0 0,-1 1 0,-1 0 0,19 11 0,-9-4 0,2-2 0,0-1 0,0-1 0,36 8 0,-27-8 0,53 22 0,-55-17 0,45 23 0,-39-13 0,-27-17 0,0 0 0,-1 0 0,2-1 0,-1 0 0,1-1 0,0 0 0,0-1 0,0 0 0,0 0 0,19 2 0,26 0 0,0 2 0,100 27 0,-54-5 0,2-2 0,-62-18 0,-19-3 0,-1-2 0,1 0 0,26 0 0,-15-3 0,-2-1 0,-1 1 0,0 1 0,39 9 0,-36-5 0,1-2 0,0-2 0,0-1 0,41-3 0,67 2 0,-123 2 0,-1 2 0,0 0 0,28 11 0,-29-9 0,0 0 0,1-2 0,-1 0 0,21 2 0,-11-3 0,1 2 0,46 14 0,10 1 0,2-11 0,-59-7 0,45 8 0,-21 2 0,-1-3 0,1-1 0,72 0 0,-95-7 0,0 2 0,-1 1 0,50 13 0,-49-9 0,1-2 0,0-1 0,36 2 0,-52-7 0,17 0 0,1 2 0,-1 1 0,32 7 0,45 5 0,-17-3 0,92 24 0,-173-34 0,0 1 0,0-1 0,0 1 0,0 1 0,0 0 0,0 0 0,-1 1 0,0 0 0,9 7 0,-11-8 0,-2 0 0,1 0 0,0 0 0,-1 1 0,0 0 0,0 0 0,0 0 0,-1 0 0,1 1 0,-1-1 0,-1 1 0,1 0 0,-1 0 0,3 10 0,4 32 0,-3-18 0,-1 0 0,1 41 0,-6-62 0,0 0 0,-1 1 0,0-1 0,0 0 0,-1 0 0,0 0 0,-1 0 0,0 0 0,-1 0 0,0-1 0,0 0 0,-5 9 0,6-14 0,0 0 0,0 0 0,0 0 0,0 0 0,0-1 0,-1 1 0,1-1 0,-1 0 0,0 0 0,1 0 0,-1 0 0,-6 1 0,-53 12 0,45-12 0,-17 3 0,-46 1 0,-28 4 0,93-8 0,1 1 0,0 0 0,0 2 0,0-1 0,1 2 0,0 0 0,0 1 0,-19 14 0,-20 14 0,1 2 0,-62 59 0,42-33 0,-9 9 0,66-55 0,0 1 0,-17 28 0,22-30 0,-1-1 0,0 0 0,-1-1 0,-27 26 0,13-17 0,-23 27 0,27-26 0,-39 32 0,38-36 0,-29 32 0,35-34 0,-2 0 0,-34 27 0,45-39 0,0 0 0,1 0 0,0 1 0,0-1 0,-9 15 0,-22 25 0,-212 188 0,161-142 0,21-19 0,37-38 0,23-26 0,-1 0 0,-16 16 0,7-10 0,0 2 0,1 0 0,1 1 0,1 1 0,-14 22 0,20-29 0,0 0 0,-1-1 0,-14 13 0,-18 22 0,15-10 0,8-9 0,-2-2 0,-29 31 0,3-2 0,37-42 0,0 0 0,0-1 0,-1-1 0,-14 12 0,-6 4 0,26-22 0,1 0 0,-1-1 0,-1 0 0,1 0 0,-1 0 0,1 0 0,-1-1 0,0 0 0,0 0 0,-13 3 0,-23 4 0,-1-3 0,-77 4 0,-90-11 0,83-3 0,115 4 0,-1-1 0,1-1 0,0 0 0,-1 0 0,1-2 0,0 1 0,0-1 0,1-1 0,-1 0 0,-13-8 0,7 5 0,0 0 0,0 1 0,-1 0 0,-22-2 0,21 4 0,1 0 0,-1-2 0,-34-14 0,-97-44 0,117 49 0,0 2 0,-1 1 0,-1 1 0,-44-6 0,-54-17 0,94 22 0,-1 1 0,0 3 0,0 1 0,-1 2 0,-43 0 0,63 4 0,0-1 0,-36-9 0,4 1 0,33 5 0,-1-1 0,1 0 0,-30-14 0,32 12 0,0 1 0,0 0 0,-1 1 0,-33-5 0,-59 5 0,-36-6 0,-228-49 0,352 56 0,1-2 0,0 0 0,0-2 0,1 0 0,-27-16 0,25 14 0,0 1 0,0 2 0,-1 1 0,-48-8 0,35 7 0,-40-13 0,42 10 0,1 2 0,-2 1 0,1 2 0,-1 1 0,0 3 0,-43 1 0,55-1 0,1 0 0,0-1 0,0-2 0,-41-12 0,-9-3 0,-107-24 0,174 41 0,-20-5 0,0 0 0,-1 2 0,1 1 0,-39-1 0,48 4 0,-1-1 0,1 0 0,0-2 0,1 0 0,-1 0 0,-25-13 0,-43-14 0,-14-2 0,76 24 0,1 1 0,-1 1 0,-1 2 0,1 0 0,-36-3 0,34 6 0,1 0 0,0-2 0,1 0 0,-1-2 0,1 0 0,1-2 0,-1-1 0,1-1 0,-27-17 0,16-1 0,29 24 0,-1 0 0,1 0 0,-1 1 0,1-1 0,-10-4 0,3 4 0,-18-13 0,29 17 0,1 1 0,0 0 0,0-1 0,0 1 0,0-1 0,0 1 0,0-1 0,0 1 0,0-1 0,0 1 0,0 0 0,0-1 0,0 1 0,0-1 0,0 1 0,0-1 0,0 1 0,0-1 0,0 1 0,1 0 0,-1-1 0,0 1 0,0-1 0,1 1 0,-1 0 0,0-1 0,0 1 0,1 0 0,-1-1 0,0 1 0,1 0 0,-1 0 0,1-1 0,16-12 0,-14 11 0,13-10 0,1 2 0,23-12 0,-25 15 0,-1-1 0,0 0 0,0-1 0,19-17 0,153-163 0,-162 162 0,-20 22 0,0 0 0,0 0 0,1 0 0,0 0 0,0 1 0,0 0 0,12-7 0,-5 3 0,1 0 0,-2-1 0,1-1 0,-1 0 0,13-14 0,22-21 0,5 3 0,63-48 0,-21 20 0,98-51 0,-141 90 0,-30 18 0,1 1 0,37-17 0,-25 14 0,0-1 0,40-29 0,-65 40 0,123-84 0,-76 49 0,2 3 0,89-45 0,-119 69 0,-1-2 0,45-34 0,-28 19 0,-16 14 0,1 1 0,0 1 0,41-13 0,-25 10 0,-28 10 0,0-2 0,19-12 0,28-15 0,-45 29 0,22-10 0,-2-2 0,43-25 0,-33 12 0,122-87 0,-82 58 0,-59 42 0,40-32 0,-20 11 0,2 3 0,56-31 0,8 5 0,-45 23 0,-32 21 0,-2-3 0,0-1 0,-1-1 0,59-55 0,-42 38 0,-50 37-1365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13673E4-EFB1-F975-0EFF-7838A550C3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CB36A83F-4C89-7EF6-6F77-DB4B56E71B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CD45EB0-5B8F-A223-75B9-EDB2DBD2DA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2A87C-39EF-447B-A8E7-61AD86600847}" type="datetimeFigureOut">
              <a:rPr lang="sv-SE" smtClean="0"/>
              <a:t>2024-01-08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A427B70-5817-17D6-CD8E-44B5524D2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2B58AD5-66A4-9698-23F8-FEF34BBED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2E7C3-0E4F-4642-ABBA-1D6EFA6FE00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390822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6B6217A-16D0-B52C-BC15-93A91C79F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4492FB7D-C2B2-1F04-7FAD-DAA32AB2F2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F9F0A6F1-EA9E-A873-7AB9-A7126CDB1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2A87C-39EF-447B-A8E7-61AD86600847}" type="datetimeFigureOut">
              <a:rPr lang="sv-SE" smtClean="0"/>
              <a:t>2024-01-08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2647FD7-A500-76A0-F93F-E28DB33E7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0AFAF99-1706-B83C-15E2-1301BCD3F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2E7C3-0E4F-4642-ABBA-1D6EFA6FE00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19431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33A49EB0-BACC-14E5-266F-C2C6077542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FEEB36AF-9E94-5857-FF35-D7292D72BA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A6F6BB3C-B7E4-B007-0128-01AE3F5CD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2A87C-39EF-447B-A8E7-61AD86600847}" type="datetimeFigureOut">
              <a:rPr lang="sv-SE" smtClean="0"/>
              <a:t>2024-01-08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FFCA1DC7-8A2E-C390-8EAA-A343363F1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6A5AEA12-0119-160C-8E86-CE7755E18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2E7C3-0E4F-4642-ABBA-1D6EFA6FE00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24799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0693831-FEC0-E09A-FE71-68949BA53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2AA4DC1-CE6E-1A70-BA27-E287C67B93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2D020A0-F979-95EC-586C-F907763964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2A87C-39EF-447B-A8E7-61AD86600847}" type="datetimeFigureOut">
              <a:rPr lang="sv-SE" smtClean="0"/>
              <a:t>2024-01-08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202BFD4B-7219-19C4-D05F-8C92E1DFA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4C86671-871B-A598-22AB-0D297E9F5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2E7C3-0E4F-4642-ABBA-1D6EFA6FE00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67986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FCA3BAE-55C7-B1BF-8D42-E455AFC05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11882D95-EBDF-B28E-A7F1-4C21126E8B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82C2C19-A3CA-A6BD-89B6-5582F78B6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2A87C-39EF-447B-A8E7-61AD86600847}" type="datetimeFigureOut">
              <a:rPr lang="sv-SE" smtClean="0"/>
              <a:t>2024-01-08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50C90CF-48CF-77CD-A373-0D988170A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78249E9E-3136-1B95-E1B0-17445ADB4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2E7C3-0E4F-4642-ABBA-1D6EFA6FE00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094806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346F752-D8EE-8628-377A-E1B963444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1692C18-E09A-B515-4736-D6258AB91F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011BE24C-0E0D-A47A-C86B-C9E052C4C7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F54CBCBF-8DD4-F901-4586-78D0413EA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2A87C-39EF-447B-A8E7-61AD86600847}" type="datetimeFigureOut">
              <a:rPr lang="sv-SE" smtClean="0"/>
              <a:t>2024-01-08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9E7EB2B3-0237-19BD-78DC-AC382DDED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6C888948-2830-0276-712A-72A38E256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2E7C3-0E4F-4642-ABBA-1D6EFA6FE00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744068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12F25B8-277E-A12D-B211-91BCB404F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354910A9-BCEB-C5BE-877D-4376E84BAD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FFEBF845-25F3-38BE-A411-5385164001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76F059CA-65E4-C58E-3DFA-3CCB270295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A55F1375-D389-7E2E-6D55-E3C9C871BA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83188450-C875-339D-0DFB-796BD88E4F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2A87C-39EF-447B-A8E7-61AD86600847}" type="datetimeFigureOut">
              <a:rPr lang="sv-SE" smtClean="0"/>
              <a:t>2024-01-08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4D2A0160-290A-8F2C-3748-70DF5411D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9FF71A6C-9B08-DC28-003D-97DCFFA7B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2E7C3-0E4F-4642-ABBA-1D6EFA6FE00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920205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D511FF5-2AAE-FD5D-4CAB-E871724AA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FF90A7B3-7DF3-4C5E-36F3-53C1F5167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2A87C-39EF-447B-A8E7-61AD86600847}" type="datetimeFigureOut">
              <a:rPr lang="sv-SE" smtClean="0"/>
              <a:t>2024-01-08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FB0CAD43-41B9-1520-3795-640F67348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803B9FB-5413-3AD5-E845-86F5AD4E9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2E7C3-0E4F-4642-ABBA-1D6EFA6FE00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82892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3900E503-3A6E-72C7-211C-6C9E69337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2A87C-39EF-447B-A8E7-61AD86600847}" type="datetimeFigureOut">
              <a:rPr lang="sv-SE" smtClean="0"/>
              <a:t>2024-01-08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25169FBC-2B65-079C-8AE1-622EEE38D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3F360007-DF67-92A1-6C3C-2DFE52A32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2E7C3-0E4F-4642-ABBA-1D6EFA6FE00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563796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87DEA29-95B7-1B47-FACE-6F07972B9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F175DDA-C23D-AC36-3A2F-FAF7E6627D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13D2390-8902-9501-261E-CDC59569E0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051AD78B-478C-0838-F318-81E424A33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2A87C-39EF-447B-A8E7-61AD86600847}" type="datetimeFigureOut">
              <a:rPr lang="sv-SE" smtClean="0"/>
              <a:t>2024-01-08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B0247E6C-D251-9FBA-34F2-848EACA6E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CEDAC74B-F61E-411C-D74B-5D8F67EAB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2E7C3-0E4F-4642-ABBA-1D6EFA6FE00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73863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1FBCC19-2227-360E-1E9C-8A4732683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DB112527-2A2B-F279-B8D0-78942B49A7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FAE1FF29-B321-0ACB-EEBF-4F3CD76FED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DCC22CFD-CDDD-83D0-C743-F9EE85450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2A87C-39EF-447B-A8E7-61AD86600847}" type="datetimeFigureOut">
              <a:rPr lang="sv-SE" smtClean="0"/>
              <a:t>2024-01-08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27781869-8A3F-FB5F-3B8D-A646418E6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CE164E15-E420-2E9A-8804-14DA26294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2E7C3-0E4F-4642-ABBA-1D6EFA6FE00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584804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9246E052-E68A-B967-05B3-38E29A593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A59E67AB-B9AD-C7E6-075E-ADD852C0C5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B7B133DC-DD99-120A-521A-A60824FA32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B2A87C-39EF-447B-A8E7-61AD86600847}" type="datetimeFigureOut">
              <a:rPr lang="sv-SE" smtClean="0"/>
              <a:t>2024-01-08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91E3C234-EC68-BBA6-B02A-3A5E120489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2EDE1C4-A13B-251A-CA00-E1FD2B1F72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42E7C3-0E4F-4642-ABBA-1D6EFA6FE00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54624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raddahovingsmalmgard.se" TargetMode="External"/><Relationship Id="rId2" Type="http://schemas.openxmlformats.org/officeDocument/2006/relationships/hyperlink" Target="http://www.raddahovingsmalmgard.se/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0.xm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hyperlink" Target="http://www.raddahovingsmalmgard.se/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../media/image17.png"/><Relationship Id="rId3" Type="http://schemas.openxmlformats.org/officeDocument/2006/relationships/image" Target="../media/image11.emf"/><Relationship Id="rId7" Type="http://schemas.openxmlformats.org/officeDocument/2006/relationships/image" Target="../media/image16.png"/><Relationship Id="rId12" Type="http://schemas.openxmlformats.org/officeDocument/2006/relationships/customXml" Target="../ink/ink7.xml"/><Relationship Id="rId2" Type="http://schemas.openxmlformats.org/officeDocument/2006/relationships/image" Target="../media/image10.jp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11" Type="http://schemas.openxmlformats.org/officeDocument/2006/relationships/customXml" Target="../ink/ink6.xml"/><Relationship Id="rId5" Type="http://schemas.openxmlformats.org/officeDocument/2006/relationships/image" Target="../media/image15.png"/><Relationship Id="rId15" Type="http://schemas.openxmlformats.org/officeDocument/2006/relationships/customXml" Target="../ink/ink9.xml"/><Relationship Id="rId10" Type="http://schemas.openxmlformats.org/officeDocument/2006/relationships/customXml" Target="../ink/ink5.xml"/><Relationship Id="rId4" Type="http://schemas.openxmlformats.org/officeDocument/2006/relationships/customXml" Target="../ink/ink1.xml"/><Relationship Id="rId9" Type="http://schemas.openxmlformats.org/officeDocument/2006/relationships/customXml" Target="../ink/ink4.xml"/><Relationship Id="rId14" Type="http://schemas.openxmlformats.org/officeDocument/2006/relationships/customXml" Target="../ink/ink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2">
            <a:extLst>
              <a:ext uri="{FF2B5EF4-FFF2-40B4-BE49-F238E27FC236}">
                <a16:creationId xmlns:a16="http://schemas.microsoft.com/office/drawing/2014/main" id="{962D90C1-4E2F-CD65-CF0D-37887AB28308}"/>
              </a:ext>
            </a:extLst>
          </p:cNvPr>
          <p:cNvSpPr txBox="1"/>
          <p:nvPr/>
        </p:nvSpPr>
        <p:spPr>
          <a:xfrm>
            <a:off x="354562" y="572341"/>
            <a:ext cx="11579289" cy="610667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sv-SE" sz="5400" b="1" i="0" u="none" strike="noStrike" kern="1200" cap="none" spc="0" baseline="0" dirty="0">
                <a:solidFill>
                  <a:srgbClr val="C00000"/>
                </a:solidFill>
                <a:uFillTx/>
                <a:latin typeface="Calibri" pitchFamily="34"/>
                <a:ea typeface="Calibri" pitchFamily="34"/>
                <a:cs typeface="Times New Roman" pitchFamily="18"/>
              </a:rPr>
              <a:t>Välkommen!		</a:t>
            </a:r>
            <a:endParaRPr lang="sv-SE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sv-SE" sz="2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Detaljplaneförslaget för </a:t>
            </a:r>
            <a:r>
              <a:rPr lang="sv-SE" sz="28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Hovings</a:t>
            </a:r>
            <a:r>
              <a:rPr lang="sv-SE" sz="2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malmgård </a:t>
            </a:r>
            <a:r>
              <a:rPr lang="sv-SE" sz="28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och dess </a:t>
            </a:r>
            <a:r>
              <a:rPr lang="sv-SE" sz="2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bakgrund</a:t>
            </a:r>
            <a:endParaRPr lang="sv-SE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sv-SE" sz="2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Vi från arbetsgruppen informerar om alternativ - möjligheter och behov</a:t>
            </a:r>
            <a:endParaRPr lang="sv-SE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sv-SE" sz="28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</a:t>
            </a:r>
            <a:r>
              <a:rPr lang="sv-SE" sz="2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olitiker har tillfälle att ge sin syn på </a:t>
            </a:r>
            <a:r>
              <a:rPr lang="sv-SE" sz="28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Hovings</a:t>
            </a:r>
            <a:r>
              <a:rPr lang="sv-SE" sz="2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malmgård</a:t>
            </a:r>
            <a:endParaRPr lang="sv-SE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sv-SE" sz="2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Frågor och diskussion till </a:t>
            </a:r>
            <a:r>
              <a:rPr lang="sv-SE" sz="28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kl</a:t>
            </a:r>
            <a:r>
              <a:rPr lang="sv-SE" sz="2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20.30</a:t>
            </a:r>
            <a:endParaRPr lang="sv-SE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fontAlgn="auto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sv-SE" b="1" i="0" u="none" strike="noStrike" kern="1200" cap="none" spc="0" baseline="0" dirty="0">
              <a:solidFill>
                <a:srgbClr val="C00000"/>
              </a:solidFill>
              <a:uFillTx/>
              <a:latin typeface="Calibri" pitchFamily="34"/>
              <a:ea typeface="Calibri" pitchFamily="34"/>
              <a:cs typeface="Times New Roman" pitchFamily="18"/>
            </a:endParaRPr>
          </a:p>
          <a:p>
            <a:pPr marL="0" marR="0" lvl="0" indent="0" algn="ctr" defTabSz="914400" rtl="0" fontAlgn="auto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sv-SE" b="1" dirty="0">
              <a:solidFill>
                <a:srgbClr val="C00000"/>
              </a:solidFill>
              <a:latin typeface="Calibri" pitchFamily="34"/>
              <a:ea typeface="Calibri" pitchFamily="34"/>
              <a:cs typeface="Times New Roman" pitchFamily="18"/>
            </a:endParaRPr>
          </a:p>
          <a:p>
            <a:pPr marL="0" marR="0" lvl="0" indent="0" algn="ctr" defTabSz="914400" rtl="0" fontAlgn="auto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sv-SE" b="1" i="0" u="none" strike="noStrike" kern="1200" cap="none" spc="0" baseline="0" dirty="0">
              <a:solidFill>
                <a:srgbClr val="C00000"/>
              </a:solidFill>
              <a:uFillTx/>
              <a:latin typeface="Calibri" pitchFamily="34"/>
              <a:ea typeface="Calibri" pitchFamily="34"/>
              <a:cs typeface="Times New Roman" pitchFamily="18"/>
            </a:endParaRPr>
          </a:p>
          <a:p>
            <a:pPr marL="0" marR="0" lvl="0" indent="0" algn="ctr" defTabSz="914400" rtl="0" fontAlgn="auto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sv-SE" b="1" dirty="0">
              <a:solidFill>
                <a:srgbClr val="C00000"/>
              </a:solidFill>
              <a:latin typeface="Calibri" pitchFamily="34"/>
              <a:ea typeface="Calibri" pitchFamily="34"/>
              <a:cs typeface="Times New Roman" pitchFamily="18"/>
            </a:endParaRPr>
          </a:p>
          <a:p>
            <a:pPr marL="0" marR="0" lvl="0" indent="0" algn="ctr" defTabSz="914400" rtl="0" fontAlgn="auto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sv-SE" b="1" i="0" u="none" strike="noStrike" kern="1200" cap="none" spc="0" baseline="0" dirty="0">
              <a:solidFill>
                <a:srgbClr val="C00000"/>
              </a:solidFill>
              <a:uFillTx/>
              <a:latin typeface="Calibri" pitchFamily="34"/>
              <a:ea typeface="Calibri" pitchFamily="34"/>
              <a:cs typeface="Times New Roman" pitchFamily="18"/>
            </a:endParaRPr>
          </a:p>
          <a:p>
            <a:pPr marL="0" marR="0" lvl="0" indent="0" defTabSz="914400" rtl="0" fontAlgn="auto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v-SE" b="1" i="0" u="none" strike="noStrike" kern="1200" cap="none" spc="0" baseline="0" dirty="0">
                <a:solidFill>
                  <a:srgbClr val="C00000"/>
                </a:solidFill>
                <a:uFillTx/>
                <a:latin typeface="Calibri" pitchFamily="34"/>
                <a:ea typeface="Calibri" pitchFamily="34"/>
                <a:cs typeface="Times New Roman" pitchFamily="18"/>
              </a:rPr>
              <a:t>                  </a:t>
            </a:r>
            <a:r>
              <a:rPr lang="sv-SE" b="1" i="0" u="none" strike="noStrike" kern="1200" cap="none" spc="0" baseline="0" dirty="0">
                <a:uFillTx/>
                <a:latin typeface="Calibri" pitchFamily="34"/>
                <a:ea typeface="Calibri" pitchFamily="34"/>
                <a:cs typeface="Times New Roman" pitchFamily="18"/>
              </a:rPr>
              <a:t>Arbetsgruppen för </a:t>
            </a:r>
            <a:r>
              <a:rPr lang="sv-SE" b="1" i="0" u="none" strike="noStrike" kern="1200" cap="none" spc="0" baseline="0" dirty="0" err="1">
                <a:uFillTx/>
                <a:latin typeface="Calibri" pitchFamily="34"/>
                <a:ea typeface="Calibri" pitchFamily="34"/>
                <a:cs typeface="Times New Roman" pitchFamily="18"/>
              </a:rPr>
              <a:t>Hovings</a:t>
            </a:r>
            <a:r>
              <a:rPr lang="sv-SE" b="1" i="0" u="none" strike="noStrike" kern="1200" cap="none" spc="0" baseline="0" dirty="0">
                <a:uFillTx/>
                <a:latin typeface="Calibri" pitchFamily="34"/>
                <a:ea typeface="Calibri" pitchFamily="34"/>
                <a:cs typeface="Times New Roman" pitchFamily="18"/>
              </a:rPr>
              <a:t> Malmgård:    </a:t>
            </a:r>
            <a:r>
              <a:rPr lang="sv-SE" b="1" i="0" u="none" strike="noStrike" kern="1200" cap="none" spc="0" baseline="0" dirty="0">
                <a:solidFill>
                  <a:srgbClr val="000000"/>
                </a:solidFill>
                <a:uFillTx/>
                <a:latin typeface="Calibri" pitchFamily="34"/>
                <a:ea typeface="Calibri" pitchFamily="34"/>
                <a:cs typeface="Times New Roman" pitchFamily="18"/>
              </a:rPr>
              <a:t>Sven Lorentzi, Magdalena Nordenson, Helene Broms</a:t>
            </a:r>
          </a:p>
          <a:p>
            <a:pPr>
              <a:lnSpc>
                <a:spcPct val="107000"/>
              </a:lnSpc>
              <a:spcAft>
                <a:spcPts val="80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v-SE" b="1" i="0" u="none" strike="noStrike" kern="1200" cap="none" spc="0" baseline="0" dirty="0">
                <a:solidFill>
                  <a:srgbClr val="000000"/>
                </a:solidFill>
                <a:uFillTx/>
                <a:latin typeface="Calibri" pitchFamily="34"/>
                <a:ea typeface="Calibri" pitchFamily="34"/>
                <a:cs typeface="Times New Roman" pitchFamily="18"/>
              </a:rPr>
              <a:t>             Webbplats</a:t>
            </a:r>
            <a:r>
              <a:rPr lang="sv-SE" b="1" i="0" strike="noStrike" kern="1200" cap="none" spc="0" baseline="0" dirty="0">
                <a:uFillTx/>
                <a:latin typeface="Calibri" pitchFamily="34"/>
                <a:ea typeface="Calibri" pitchFamily="34"/>
                <a:cs typeface="Times New Roman" pitchFamily="18"/>
              </a:rPr>
              <a:t>: </a:t>
            </a:r>
            <a:r>
              <a:rPr lang="sv-SE" b="1" i="0" strike="noStrike" kern="1200" cap="none" spc="0" baseline="0" dirty="0">
                <a:uFillTx/>
                <a:latin typeface="Calibri" pitchFamily="34"/>
                <a:ea typeface="Calibri" pitchFamily="34"/>
                <a:cs typeface="Times New Roman" pitchFamily="18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www.raddahovingsmalmgard.se</a:t>
            </a:r>
            <a:r>
              <a:rPr lang="sv-SE" b="1" i="0" strike="noStrike" kern="1200" cap="none" spc="0" baseline="0" dirty="0">
                <a:uFillTx/>
                <a:latin typeface="Calibri" pitchFamily="34"/>
                <a:ea typeface="Calibri" pitchFamily="34"/>
                <a:cs typeface="Times New Roman" pitchFamily="18"/>
              </a:rPr>
              <a:t>   </a:t>
            </a:r>
            <a:r>
              <a:rPr lang="sv-SE" b="1" i="0" u="none" strike="noStrike" kern="1200" cap="none" spc="0" baseline="0" dirty="0">
                <a:solidFill>
                  <a:srgbClr val="000000"/>
                </a:solidFill>
                <a:uFillTx/>
                <a:latin typeface="Calibri" pitchFamily="34"/>
                <a:ea typeface="Calibri" pitchFamily="34"/>
                <a:cs typeface="Times New Roman" pitchFamily="18"/>
              </a:rPr>
              <a:t>Facebook: Rädda </a:t>
            </a:r>
            <a:r>
              <a:rPr lang="sv-SE" b="1" i="0" u="none" strike="noStrike" kern="1200" cap="none" spc="0" baseline="0" dirty="0" err="1">
                <a:solidFill>
                  <a:srgbClr val="000000"/>
                </a:solidFill>
                <a:uFillTx/>
                <a:latin typeface="Calibri" pitchFamily="34"/>
                <a:ea typeface="Calibri" pitchFamily="34"/>
                <a:cs typeface="Times New Roman" pitchFamily="18"/>
              </a:rPr>
              <a:t>Hovings</a:t>
            </a:r>
            <a:r>
              <a:rPr lang="sv-SE" b="1" i="0" u="none" strike="noStrike" kern="1200" cap="none" spc="0" baseline="0" dirty="0">
                <a:solidFill>
                  <a:srgbClr val="000000"/>
                </a:solidFill>
                <a:uFillTx/>
                <a:latin typeface="Calibri" pitchFamily="34"/>
                <a:ea typeface="Calibri" pitchFamily="34"/>
                <a:cs typeface="Times New Roman" pitchFamily="18"/>
              </a:rPr>
              <a:t> malmgård på Södermalm</a:t>
            </a:r>
          </a:p>
          <a:p>
            <a:pPr lvl="5">
              <a:lnSpc>
                <a:spcPct val="107000"/>
              </a:lnSpc>
              <a:spcAft>
                <a:spcPts val="80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v-SE" b="1" i="0" u="none" strike="noStrike" kern="1200" cap="none" spc="0" baseline="0" dirty="0">
                <a:solidFill>
                  <a:srgbClr val="000000"/>
                </a:solidFill>
                <a:uFillTx/>
                <a:latin typeface="Calibri" pitchFamily="34"/>
                <a:ea typeface="Calibri" pitchFamily="34"/>
                <a:cs typeface="Times New Roman" pitchFamily="18"/>
              </a:rPr>
              <a:t>              Kontakt: </a:t>
            </a:r>
            <a:r>
              <a:rPr lang="sv-SE" b="1" i="0" u="none" strike="noStrike" kern="1200" cap="none" spc="0" baseline="0" dirty="0">
                <a:uFillTx/>
                <a:latin typeface="Calibri" pitchFamily="34"/>
                <a:ea typeface="Calibri" pitchFamily="34"/>
                <a:cs typeface="Times New Roman" pitchFamily="18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info@raddahovingsmalmgard.se</a:t>
            </a:r>
            <a:r>
              <a:rPr lang="sv-SE" b="1" i="0" u="none" strike="noStrike" kern="1200" cap="none" spc="0" baseline="0" dirty="0">
                <a:uFillTx/>
                <a:latin typeface="Calibri" pitchFamily="34"/>
                <a:ea typeface="Calibri" pitchFamily="34"/>
                <a:cs typeface="Times New Roman" pitchFamily="18"/>
              </a:rPr>
              <a:t>  </a:t>
            </a:r>
          </a:p>
        </p:txBody>
      </p:sp>
      <p:pic>
        <p:nvPicPr>
          <p:cNvPr id="8" name="Platshållare för innehåll 4">
            <a:extLst>
              <a:ext uri="{FF2B5EF4-FFF2-40B4-BE49-F238E27FC236}">
                <a16:creationId xmlns:a16="http://schemas.microsoft.com/office/drawing/2014/main" id="{1AE965DC-0D47-89A5-B333-E06F0B1B00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6258" y="3355498"/>
            <a:ext cx="4070957" cy="2090057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69304599-86F3-6BAB-03CE-FFDA5F789A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7379" y="3355498"/>
            <a:ext cx="2855168" cy="201893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>
            <a:extLst>
              <a:ext uri="{FF2B5EF4-FFF2-40B4-BE49-F238E27FC236}">
                <a16:creationId xmlns:a16="http://schemas.microsoft.com/office/drawing/2014/main" id="{931AF065-14AC-7B86-4D7A-A10A6DAF0ABC}"/>
              </a:ext>
            </a:extLst>
          </p:cNvPr>
          <p:cNvSpPr txBox="1"/>
          <p:nvPr/>
        </p:nvSpPr>
        <p:spPr>
          <a:xfrm>
            <a:off x="801655" y="201738"/>
            <a:ext cx="10588690" cy="4679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sv-SE" sz="2800" b="1" kern="1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Stadsbyggnadskontoret skriver själv i planförslaget</a:t>
            </a:r>
          </a:p>
          <a:p>
            <a:pPr algn="ctr">
              <a:spcAft>
                <a:spcPts val="800"/>
              </a:spcAft>
            </a:pPr>
            <a:r>
              <a:rPr lang="sv-SE" sz="2800" b="1" i="1" kern="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”Sammantaget bedöms kvarteret </a:t>
            </a:r>
            <a:r>
              <a:rPr lang="sv-SE" sz="2800" b="1" i="1" kern="100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……</a:t>
            </a:r>
            <a:endParaRPr lang="sv-SE" sz="2800" b="1" i="1" kern="100" dirty="0">
              <a:solidFill>
                <a:srgbClr val="C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ctr">
              <a:spcAft>
                <a:spcPts val="800"/>
              </a:spcAft>
            </a:pPr>
            <a:r>
              <a:rPr lang="sv-SE" sz="2800" b="1" i="1" kern="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förvanskas vid ett realiserande av planförslaget.”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sv-SE" sz="2800" b="1" i="1" kern="100" dirty="0">
              <a:solidFill>
                <a:srgbClr val="C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sv-SE" sz="2800" b="1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Så här skriver Skönhetsrådet, som redan yttrat sig över planförslaget:</a:t>
            </a:r>
            <a:endParaRPr lang="sv-SE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sv-SE" sz="2800" b="1" i="1" kern="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”förståelsen för malmgården och dess funktion blir obegriplig om stora delar av trädgården bebyggs. Skönhetsrådet avstyrker bestämt förslaget till detaljplan.”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sv-SE" sz="1800" b="1" kern="1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ubrik 3">
            <a:extLst>
              <a:ext uri="{FF2B5EF4-FFF2-40B4-BE49-F238E27FC236}">
                <a16:creationId xmlns:a16="http://schemas.microsoft.com/office/drawing/2014/main" id="{F052134F-90E4-7531-6A5C-DDBFAFAF9FF5}"/>
              </a:ext>
            </a:extLst>
          </p:cNvPr>
          <p:cNvSpPr txBox="1">
            <a:spLocks/>
          </p:cNvSpPr>
          <p:nvPr/>
        </p:nvSpPr>
        <p:spPr>
          <a:xfrm>
            <a:off x="1925216" y="4478695"/>
            <a:ext cx="8487747" cy="2258008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br>
              <a:rPr lang="sv-SE" sz="3600" b="1" dirty="0">
                <a:solidFill>
                  <a:schemeClr val="bg1"/>
                </a:solidFill>
              </a:rPr>
            </a:br>
            <a:endParaRPr lang="sv-SE" sz="3600" b="1" dirty="0">
              <a:solidFill>
                <a:schemeClr val="bg1"/>
              </a:solidFill>
            </a:endParaRPr>
          </a:p>
          <a:p>
            <a:pPr algn="ctr"/>
            <a:endParaRPr lang="sv-SE" sz="3600" b="1" dirty="0">
              <a:solidFill>
                <a:schemeClr val="bg1"/>
              </a:solidFill>
            </a:endParaRPr>
          </a:p>
          <a:p>
            <a:pPr algn="ctr"/>
            <a:endParaRPr lang="sv-SE" sz="3600" b="1" dirty="0">
              <a:solidFill>
                <a:schemeClr val="bg1"/>
              </a:solidFill>
            </a:endParaRPr>
          </a:p>
          <a:p>
            <a:pPr algn="ctr"/>
            <a:endParaRPr lang="sv-SE" sz="3600" b="1" dirty="0">
              <a:solidFill>
                <a:schemeClr val="bg1"/>
              </a:solidFill>
            </a:endParaRPr>
          </a:p>
          <a:p>
            <a:pPr algn="ctr"/>
            <a:r>
              <a:rPr lang="sv-SE" sz="12800" b="1" dirty="0">
                <a:solidFill>
                  <a:schemeClr val="bg1"/>
                </a:solidFill>
              </a:rPr>
              <a:t>Svaret på frågan om påverkan på ”den kulturhistoriska läsbarheten” finns nu</a:t>
            </a:r>
          </a:p>
          <a:p>
            <a:pPr algn="ctr"/>
            <a:r>
              <a:rPr lang="sv-SE" sz="12800" b="1" dirty="0">
                <a:solidFill>
                  <a:schemeClr val="bg1"/>
                </a:solidFill>
              </a:rPr>
              <a:t>Avbryt planarbetet!</a:t>
            </a:r>
            <a:br>
              <a:rPr lang="sv-SE" sz="12800" b="1" dirty="0">
                <a:solidFill>
                  <a:schemeClr val="bg1"/>
                </a:solidFill>
                <a:latin typeface="verdana" panose="020B0604030504040204" pitchFamily="34" charset="0"/>
              </a:rPr>
            </a:br>
            <a:endParaRPr lang="sv-SE" sz="1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6771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tshållare för innehåll 4" descr="En bild som visar Skalmodell, plan, inomhus&#10;&#10;Automatiskt genererad beskrivning">
            <a:extLst>
              <a:ext uri="{FF2B5EF4-FFF2-40B4-BE49-F238E27FC236}">
                <a16:creationId xmlns:a16="http://schemas.microsoft.com/office/drawing/2014/main" id="{898DA168-80AC-05CE-F713-5B1975B08F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6" r="38640" b="16601"/>
          <a:stretch/>
        </p:blipFill>
        <p:spPr>
          <a:xfrm rot="5400000">
            <a:off x="1399183" y="-1140822"/>
            <a:ext cx="3887233" cy="6168878"/>
          </a:xfrm>
        </p:spPr>
      </p:pic>
      <p:pic>
        <p:nvPicPr>
          <p:cNvPr id="7" name="Bildobjekt 6" descr="En bild som visar konst, inomhus&#10;&#10;Automatiskt genererad beskrivning">
            <a:extLst>
              <a:ext uri="{FF2B5EF4-FFF2-40B4-BE49-F238E27FC236}">
                <a16:creationId xmlns:a16="http://schemas.microsoft.com/office/drawing/2014/main" id="{EF0B1596-4285-E268-B36A-1F1869E83D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95" t="13528" r="24811" b="36025"/>
          <a:stretch/>
        </p:blipFill>
        <p:spPr>
          <a:xfrm rot="5400000">
            <a:off x="6899940" y="2248252"/>
            <a:ext cx="4909341" cy="4300071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C759A64A-08CF-F537-E8AD-704598FFBFC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33" b="14108"/>
          <a:stretch/>
        </p:blipFill>
        <p:spPr bwMode="auto">
          <a:xfrm>
            <a:off x="258360" y="3589869"/>
            <a:ext cx="6168878" cy="329540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7DBF83A7-F169-BA52-A53B-8DE5766F5768}"/>
              </a:ext>
            </a:extLst>
          </p:cNvPr>
          <p:cNvSpPr txBox="1"/>
          <p:nvPr/>
        </p:nvSpPr>
        <p:spPr>
          <a:xfrm>
            <a:off x="6427238" y="0"/>
            <a:ext cx="5646574" cy="21339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>
              <a:spcAft>
                <a:spcPts val="750"/>
              </a:spcAft>
            </a:pPr>
            <a:r>
              <a:rPr lang="sv-SE" sz="1800" b="1" i="1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Plan- och bygglagen: ”Bebyggelse och byggnadsverk ska utformas och placeras på den avsedda marken på ett sätt som är lämpligt med hänsyn till ….. stads- och landskapsbilden, natur- och kulturvärdena på platsen och intresset av en god helhetsverkan”.</a:t>
            </a:r>
            <a:endParaRPr lang="sv-SE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750"/>
              </a:spcAft>
            </a:pPr>
            <a:r>
              <a:rPr lang="sv-SE" sz="1800" b="1" i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På vilket sätt lever den nya bebyggelsen                          upp till lagens krav?</a:t>
            </a:r>
            <a:endParaRPr lang="sv-SE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17289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ruta 6">
            <a:extLst>
              <a:ext uri="{FF2B5EF4-FFF2-40B4-BE49-F238E27FC236}">
                <a16:creationId xmlns:a16="http://schemas.microsoft.com/office/drawing/2014/main" id="{F90E5883-AA39-B41F-6BDD-0E6324CE8A6B}"/>
              </a:ext>
            </a:extLst>
          </p:cNvPr>
          <p:cNvSpPr txBox="1"/>
          <p:nvPr/>
        </p:nvSpPr>
        <p:spPr>
          <a:xfrm>
            <a:off x="1" y="1212981"/>
            <a:ext cx="11999166" cy="5666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>
              <a:lnSpc>
                <a:spcPct val="107000"/>
              </a:lnSpc>
            </a:pPr>
            <a:r>
              <a:rPr lang="sv-SE" sz="28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Fråga som skulle prövas:			   Svar:</a:t>
            </a:r>
          </a:p>
          <a:p>
            <a:pPr marL="457200">
              <a:lnSpc>
                <a:spcPct val="107000"/>
              </a:lnSpc>
            </a:pPr>
            <a:r>
              <a:rPr lang="sv-SE" sz="2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Påverkan på den kulturhistoriska miljön 	   </a:t>
            </a:r>
            <a:r>
              <a:rPr lang="sv-SE" sz="28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Förvanskning säger sakkunskapen! </a:t>
            </a:r>
          </a:p>
          <a:p>
            <a:pPr marL="457200">
              <a:lnSpc>
                <a:spcPct val="107000"/>
              </a:lnSpc>
            </a:pPr>
            <a:r>
              <a:rPr lang="sv-SE" sz="2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Pröva volymer på södra sidan		   </a:t>
            </a:r>
            <a:r>
              <a:rPr lang="sv-SE" sz="28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5-6-våningar i norr och väster och</a:t>
            </a:r>
          </a:p>
          <a:p>
            <a:pPr marL="457200">
              <a:lnSpc>
                <a:spcPct val="107000"/>
              </a:lnSpc>
            </a:pPr>
            <a:r>
              <a:rPr lang="sv-SE" sz="2800" b="1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					   malmgården dold från väst o syd 					   </a:t>
            </a:r>
            <a:endParaRPr lang="sv-SE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</a:pPr>
            <a:r>
              <a:rPr lang="sv-SE" sz="2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Siktlinjer från parken mot sjön</a:t>
            </a:r>
            <a:r>
              <a:rPr lang="sv-SE" sz="28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!</a:t>
            </a:r>
            <a:r>
              <a:rPr lang="sv-SE" sz="2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   </a:t>
            </a:r>
            <a:r>
              <a:rPr lang="sv-SE" sz="28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Ingen fri sikt!</a:t>
            </a:r>
          </a:p>
          <a:p>
            <a:pPr marL="457200">
              <a:lnSpc>
                <a:spcPct val="107000"/>
              </a:lnSpc>
            </a:pPr>
            <a:r>
              <a:rPr lang="sv-SE" sz="28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Genomsiktlig bebyggelse!			   </a:t>
            </a:r>
            <a:r>
              <a:rPr lang="sv-SE" sz="2800" b="1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Sluten! Glaspartier som stänger!</a:t>
            </a:r>
          </a:p>
          <a:p>
            <a:pPr marL="457200">
              <a:lnSpc>
                <a:spcPct val="107000"/>
              </a:lnSpc>
            </a:pPr>
            <a:r>
              <a:rPr lang="sv-SE" sz="2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Publik verksamhet vid parken?	</a:t>
            </a:r>
            <a:r>
              <a:rPr lang="sv-SE" sz="28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   </a:t>
            </a:r>
            <a:r>
              <a:rPr lang="sv-SE" sz="2800" b="1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sv-SE" sz="28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ngen!		               </a:t>
            </a:r>
            <a:endParaRPr lang="sv-SE" sz="2800" b="1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</a:pPr>
            <a:r>
              <a:rPr lang="sv-SE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Nu har </a:t>
            </a:r>
            <a:r>
              <a:rPr lang="sv-SE" sz="2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sbk</a:t>
            </a:r>
            <a:r>
              <a:rPr lang="sv-SE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prövat förslaget: </a:t>
            </a:r>
            <a:r>
              <a:rPr lang="sv-SE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Det gick inte </a:t>
            </a:r>
            <a:r>
              <a:rPr lang="sv-SE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så </a:t>
            </a:r>
            <a:r>
              <a:rPr lang="sv-SE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bra!                                        Norr</a:t>
            </a:r>
          </a:p>
          <a:p>
            <a:pPr marL="457200">
              <a:lnSpc>
                <a:spcPct val="107000"/>
              </a:lnSpc>
            </a:pPr>
            <a:r>
              <a:rPr lang="sv-SE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Idén fel och volymen för stor!</a:t>
            </a:r>
          </a:p>
          <a:p>
            <a:pPr marL="457200">
              <a:spcAft>
                <a:spcPts val="800"/>
              </a:spcAft>
            </a:pPr>
            <a:r>
              <a:rPr lang="sv-SE" sz="28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Nu återstår att se vilka slutsatser politikerna </a:t>
            </a:r>
          </a:p>
          <a:p>
            <a:pPr marL="457200">
              <a:spcAft>
                <a:spcPts val="800"/>
              </a:spcAft>
            </a:pPr>
            <a:r>
              <a:rPr lang="sv-SE" sz="28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kommer att dra!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82862BE8-B0EA-8F0A-14C9-5C76CCB8FC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9606" y="4441372"/>
            <a:ext cx="3093473" cy="2416628"/>
          </a:xfrm>
          <a:prstGeom prst="rect">
            <a:avLst/>
          </a:prstGeom>
        </p:spPr>
      </p:pic>
      <p:cxnSp>
        <p:nvCxnSpPr>
          <p:cNvPr id="11" name="Rak pilkoppling 10">
            <a:extLst>
              <a:ext uri="{FF2B5EF4-FFF2-40B4-BE49-F238E27FC236}">
                <a16:creationId xmlns:a16="http://schemas.microsoft.com/office/drawing/2014/main" id="{C582AC70-F7DC-0F69-D7D9-75D80D85E318}"/>
              </a:ext>
            </a:extLst>
          </p:cNvPr>
          <p:cNvCxnSpPr>
            <a:cxnSpLocks/>
          </p:cNvCxnSpPr>
          <p:nvPr/>
        </p:nvCxnSpPr>
        <p:spPr>
          <a:xfrm flipV="1">
            <a:off x="11221617" y="5318448"/>
            <a:ext cx="6221" cy="128762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ubrik 3">
            <a:extLst>
              <a:ext uri="{FF2B5EF4-FFF2-40B4-BE49-F238E27FC236}">
                <a16:creationId xmlns:a16="http://schemas.microsoft.com/office/drawing/2014/main" id="{2F1A9956-CD28-A118-849C-B5A5AA0477E9}"/>
              </a:ext>
            </a:extLst>
          </p:cNvPr>
          <p:cNvSpPr txBox="1">
            <a:spLocks/>
          </p:cNvSpPr>
          <p:nvPr/>
        </p:nvSpPr>
        <p:spPr>
          <a:xfrm>
            <a:off x="838200" y="32128"/>
            <a:ext cx="10515600" cy="128762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v-SE" sz="3200" b="1" dirty="0">
                <a:solidFill>
                  <a:schemeClr val="bg1"/>
                </a:solidFill>
              </a:rPr>
              <a:t>Det politiska uppdraget till stadsbyggnadskontoret inför planarbetet var att ”pröva EM:s förslag”…..</a:t>
            </a:r>
          </a:p>
        </p:txBody>
      </p:sp>
      <p:sp>
        <p:nvSpPr>
          <p:cNvPr id="4" name="Pil: höger 3">
            <a:extLst>
              <a:ext uri="{FF2B5EF4-FFF2-40B4-BE49-F238E27FC236}">
                <a16:creationId xmlns:a16="http://schemas.microsoft.com/office/drawing/2014/main" id="{5D06D000-3F92-6195-1F56-62DF12012E15}"/>
              </a:ext>
            </a:extLst>
          </p:cNvPr>
          <p:cNvSpPr/>
          <p:nvPr/>
        </p:nvSpPr>
        <p:spPr>
          <a:xfrm>
            <a:off x="6246828" y="1776543"/>
            <a:ext cx="436775" cy="363342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Pil: höger 4">
            <a:extLst>
              <a:ext uri="{FF2B5EF4-FFF2-40B4-BE49-F238E27FC236}">
                <a16:creationId xmlns:a16="http://schemas.microsoft.com/office/drawing/2014/main" id="{DF5A07B3-593A-0E5F-E08A-F8919608685D}"/>
              </a:ext>
            </a:extLst>
          </p:cNvPr>
          <p:cNvSpPr/>
          <p:nvPr/>
        </p:nvSpPr>
        <p:spPr>
          <a:xfrm>
            <a:off x="6246827" y="4046449"/>
            <a:ext cx="436775" cy="363342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Pil: höger 5">
            <a:extLst>
              <a:ext uri="{FF2B5EF4-FFF2-40B4-BE49-F238E27FC236}">
                <a16:creationId xmlns:a16="http://schemas.microsoft.com/office/drawing/2014/main" id="{1A37B546-F630-EC67-650A-4D1C60035D8F}"/>
              </a:ext>
            </a:extLst>
          </p:cNvPr>
          <p:cNvSpPr/>
          <p:nvPr/>
        </p:nvSpPr>
        <p:spPr>
          <a:xfrm>
            <a:off x="6243107" y="4503239"/>
            <a:ext cx="436775" cy="363342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Pil: höger 7">
            <a:extLst>
              <a:ext uri="{FF2B5EF4-FFF2-40B4-BE49-F238E27FC236}">
                <a16:creationId xmlns:a16="http://schemas.microsoft.com/office/drawing/2014/main" id="{46467662-733E-6AD3-32B4-8273027491B0}"/>
              </a:ext>
            </a:extLst>
          </p:cNvPr>
          <p:cNvSpPr/>
          <p:nvPr/>
        </p:nvSpPr>
        <p:spPr>
          <a:xfrm>
            <a:off x="6237813" y="2255357"/>
            <a:ext cx="436775" cy="363342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Pil: höger 9">
            <a:extLst>
              <a:ext uri="{FF2B5EF4-FFF2-40B4-BE49-F238E27FC236}">
                <a16:creationId xmlns:a16="http://schemas.microsoft.com/office/drawing/2014/main" id="{74784374-1879-C169-4D3B-21EF28F08BC9}"/>
              </a:ext>
            </a:extLst>
          </p:cNvPr>
          <p:cNvSpPr/>
          <p:nvPr/>
        </p:nvSpPr>
        <p:spPr>
          <a:xfrm>
            <a:off x="6237813" y="3577827"/>
            <a:ext cx="436775" cy="363342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358667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objekt 11">
            <a:extLst>
              <a:ext uri="{FF2B5EF4-FFF2-40B4-BE49-F238E27FC236}">
                <a16:creationId xmlns:a16="http://schemas.microsoft.com/office/drawing/2014/main" id="{F0C2904F-B687-D592-10B6-C3D925CF99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92745" y="-1384794"/>
            <a:ext cx="3025776" cy="6011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Bildobjekt 12">
            <a:extLst>
              <a:ext uri="{FF2B5EF4-FFF2-40B4-BE49-F238E27FC236}">
                <a16:creationId xmlns:a16="http://schemas.microsoft.com/office/drawing/2014/main" id="{19F8E663-BBA1-B53B-8C82-B8F29114B7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686" y="107949"/>
            <a:ext cx="4744439" cy="2977774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ruta 5">
            <a:extLst>
              <a:ext uri="{FF2B5EF4-FFF2-40B4-BE49-F238E27FC236}">
                <a16:creationId xmlns:a16="http://schemas.microsoft.com/office/drawing/2014/main" id="{8175D62F-29CC-E40A-C60F-C89F0505858B}"/>
              </a:ext>
            </a:extLst>
          </p:cNvPr>
          <p:cNvSpPr txBox="1"/>
          <p:nvPr/>
        </p:nvSpPr>
        <p:spPr>
          <a:xfrm>
            <a:off x="0" y="2760346"/>
            <a:ext cx="11087100" cy="37338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v-SE" sz="1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</a:t>
            </a:r>
            <a:r>
              <a:rPr lang="sv-SE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Hörnet Tegelviksgatan/Alsnögatan i dag                                             Samma vy med ny bebyggelse</a:t>
            </a:r>
          </a:p>
        </p:txBody>
      </p:sp>
      <p:pic>
        <p:nvPicPr>
          <p:cNvPr id="15" name="Bildobjekt 14">
            <a:extLst>
              <a:ext uri="{FF2B5EF4-FFF2-40B4-BE49-F238E27FC236}">
                <a16:creationId xmlns:a16="http://schemas.microsoft.com/office/drawing/2014/main" id="{3DA9A214-367D-B786-E82F-D991E48373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78543"/>
            <a:ext cx="6096000" cy="3579457"/>
          </a:xfrm>
          <a:prstGeom prst="rect">
            <a:avLst/>
          </a:prstGeom>
          <a:noFill/>
        </p:spPr>
      </p:pic>
      <p:pic>
        <p:nvPicPr>
          <p:cNvPr id="16" name="Bildobjekt 15">
            <a:extLst>
              <a:ext uri="{FF2B5EF4-FFF2-40B4-BE49-F238E27FC236}">
                <a16:creationId xmlns:a16="http://schemas.microsoft.com/office/drawing/2014/main" id="{4834928E-D349-5063-A3B2-7A86844EA7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7015" y="3316527"/>
            <a:ext cx="4921110" cy="3032587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extruta 6">
            <a:extLst>
              <a:ext uri="{FF2B5EF4-FFF2-40B4-BE49-F238E27FC236}">
                <a16:creationId xmlns:a16="http://schemas.microsoft.com/office/drawing/2014/main" id="{5372217D-6D54-2AD9-5CE7-E383A9DBFA99}"/>
              </a:ext>
            </a:extLst>
          </p:cNvPr>
          <p:cNvSpPr txBox="1"/>
          <p:nvPr/>
        </p:nvSpPr>
        <p:spPr>
          <a:xfrm>
            <a:off x="-1" y="6105525"/>
            <a:ext cx="11896726" cy="48717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v-SE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</a:t>
            </a:r>
            <a:r>
              <a:rPr lang="sv-SE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Malmgårdens entrésida från söder vid sjön                                 Samma vy med föreslagen ny bebyggelse</a:t>
            </a: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67B1AC05-B136-A42E-BD4D-619E53CD78FE}"/>
              </a:ext>
            </a:extLst>
          </p:cNvPr>
          <p:cNvSpPr txBox="1"/>
          <p:nvPr/>
        </p:nvSpPr>
        <p:spPr>
          <a:xfrm>
            <a:off x="-1" y="92072"/>
            <a:ext cx="6923687" cy="584775"/>
          </a:xfrm>
          <a:prstGeom prst="rect">
            <a:avLst/>
          </a:prstGeom>
          <a:solidFill>
            <a:schemeClr val="bg1">
              <a:lumMod val="95000"/>
              <a:alpha val="48000"/>
            </a:schemeClr>
          </a:solidFill>
        </p:spPr>
        <p:txBody>
          <a:bodyPr wrap="square" rtlCol="0">
            <a:spAutoFit/>
          </a:bodyPr>
          <a:lstStyle/>
          <a:p>
            <a:r>
              <a:rPr lang="sv-SE" sz="3200" b="1" dirty="0">
                <a:solidFill>
                  <a:srgbClr val="C00000"/>
                </a:solidFill>
              </a:rPr>
              <a:t>Jämförelser före - efter en exploatering</a:t>
            </a:r>
          </a:p>
        </p:txBody>
      </p:sp>
    </p:spTree>
    <p:extLst>
      <p:ext uri="{BB962C8B-B14F-4D97-AF65-F5344CB8AC3E}">
        <p14:creationId xmlns:p14="http://schemas.microsoft.com/office/powerpoint/2010/main" val="19376416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1B55E20E-A10A-8AE7-60CF-ABED943FAF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19" t="14237" r="17935" b="14355"/>
          <a:stretch/>
        </p:blipFill>
        <p:spPr bwMode="auto">
          <a:xfrm rot="16200000">
            <a:off x="1287685" y="-1287683"/>
            <a:ext cx="3429000" cy="600436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84B58260-14C3-9371-D616-34E9061BFC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4369" y="0"/>
            <a:ext cx="6187630" cy="412508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ruta 7">
            <a:extLst>
              <a:ext uri="{FF2B5EF4-FFF2-40B4-BE49-F238E27FC236}">
                <a16:creationId xmlns:a16="http://schemas.microsoft.com/office/drawing/2014/main" id="{C8237C48-4296-BCBC-8516-D0646F9A0A32}"/>
              </a:ext>
            </a:extLst>
          </p:cNvPr>
          <p:cNvSpPr txBox="1"/>
          <p:nvPr/>
        </p:nvSpPr>
        <p:spPr>
          <a:xfrm>
            <a:off x="-1" y="3429001"/>
            <a:ext cx="12191999" cy="69608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484120" indent="-2484120">
              <a:lnSpc>
                <a:spcPct val="107000"/>
              </a:lnSpc>
              <a:spcAft>
                <a:spcPts val="800"/>
              </a:spcAft>
            </a:pPr>
            <a:r>
              <a:rPr lang="sv-SE" sz="2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Utmed Tegelviksgatan sett från öster                   Samma vy med nybebyggelse</a:t>
            </a:r>
            <a:r>
              <a:rPr lang="sv-SE" sz="2800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2484120" indent="-2484120">
              <a:lnSpc>
                <a:spcPct val="107000"/>
              </a:lnSpc>
              <a:spcAft>
                <a:spcPts val="800"/>
              </a:spcAft>
            </a:pPr>
            <a:r>
              <a:rPr lang="sv-SE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sv-SE" sz="2800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Skugga på innergården och i parken vid vår och höstdagjämning </a:t>
            </a:r>
          </a:p>
          <a:p>
            <a:pPr>
              <a:spcAft>
                <a:spcPts val="800"/>
              </a:spcAft>
            </a:pPr>
            <a:r>
              <a:rPr lang="sv-SE" sz="2800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 </a:t>
            </a:r>
            <a:endParaRPr lang="sv-SE" sz="28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3851404A-C63D-9839-7D1E-211AE7BAC7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297839" y="4640986"/>
            <a:ext cx="11596317" cy="1946426"/>
          </a:xfrm>
          <a:prstGeom prst="rect">
            <a:avLst/>
          </a:prstGeom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D61AB02C-EF6D-3F37-D1C8-FBE72E32E828}"/>
              </a:ext>
            </a:extLst>
          </p:cNvPr>
          <p:cNvSpPr txBox="1"/>
          <p:nvPr/>
        </p:nvSpPr>
        <p:spPr>
          <a:xfrm>
            <a:off x="4161453" y="4758259"/>
            <a:ext cx="99837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v-SE" sz="2800" b="1" dirty="0" err="1"/>
              <a:t>Kl</a:t>
            </a:r>
            <a:r>
              <a:rPr lang="sv-SE" sz="2800" b="1" dirty="0"/>
              <a:t> 12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EC6F6A47-4694-B358-C7CC-D80BE3A77854}"/>
              </a:ext>
            </a:extLst>
          </p:cNvPr>
          <p:cNvSpPr txBox="1"/>
          <p:nvPr/>
        </p:nvSpPr>
        <p:spPr>
          <a:xfrm>
            <a:off x="6532986" y="4758259"/>
            <a:ext cx="99837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v-SE" sz="2800" b="1" dirty="0" err="1"/>
              <a:t>Kl</a:t>
            </a:r>
            <a:r>
              <a:rPr lang="sv-SE" sz="2800" b="1" dirty="0"/>
              <a:t> 15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81C9767C-F501-833D-C957-4349BCE065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284"/>
          <a:stretch/>
        </p:blipFill>
        <p:spPr bwMode="auto">
          <a:xfrm>
            <a:off x="213359" y="95250"/>
            <a:ext cx="5705941" cy="545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C8EFC1AB-F2A0-CDFE-D696-D411843AED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54"/>
          <a:stretch/>
        </p:blipFill>
        <p:spPr bwMode="auto">
          <a:xfrm>
            <a:off x="6095999" y="95249"/>
            <a:ext cx="5835450" cy="545646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AAD84C9E-3513-D11D-B25B-B09BB64CE0F5}"/>
              </a:ext>
            </a:extLst>
          </p:cNvPr>
          <p:cNvSpPr txBox="1"/>
          <p:nvPr/>
        </p:nvSpPr>
        <p:spPr>
          <a:xfrm>
            <a:off x="1595535" y="5747657"/>
            <a:ext cx="94239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dirty="0"/>
              <a:t>Från kajen söder om Hammarby sjö - före och efter exploatering</a:t>
            </a:r>
          </a:p>
        </p:txBody>
      </p:sp>
    </p:spTree>
    <p:extLst>
      <p:ext uri="{BB962C8B-B14F-4D97-AF65-F5344CB8AC3E}">
        <p14:creationId xmlns:p14="http://schemas.microsoft.com/office/powerpoint/2010/main" val="2136046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A2FD88A-5D7B-682F-8243-5F77F69D05F3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sv-SE" b="1" dirty="0">
                <a:solidFill>
                  <a:srgbClr val="C00000"/>
                </a:solidFill>
              </a:rPr>
              <a:t>Intrång i </a:t>
            </a:r>
            <a:r>
              <a:rPr lang="sv-SE" b="1" dirty="0" err="1">
                <a:solidFill>
                  <a:srgbClr val="C00000"/>
                </a:solidFill>
              </a:rPr>
              <a:t>blåklassat</a:t>
            </a:r>
            <a:r>
              <a:rPr lang="sv-SE" b="1" dirty="0">
                <a:solidFill>
                  <a:srgbClr val="C00000"/>
                </a:solidFill>
              </a:rPr>
              <a:t> 1700-talshus</a:t>
            </a:r>
            <a:br>
              <a:rPr lang="sv-SE" b="1" dirty="0">
                <a:solidFill>
                  <a:srgbClr val="C00000"/>
                </a:solidFill>
              </a:rPr>
            </a:br>
            <a:r>
              <a:rPr lang="sv-SE" b="1" dirty="0">
                <a:solidFill>
                  <a:srgbClr val="C00000"/>
                </a:solidFill>
              </a:rPr>
              <a:t>strider mot skyddsbestämmelserna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3BAFB94-487E-0ABB-70AB-C2F38DE6B505}"/>
              </a:ext>
            </a:extLst>
          </p:cNvPr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sv-SE"/>
              <a:t>Glasad gångbro från nya byggnaden in i malmgården</a:t>
            </a:r>
          </a:p>
        </p:txBody>
      </p:sp>
      <p:pic>
        <p:nvPicPr>
          <p:cNvPr id="4" name="Platshållare för innehåll 7">
            <a:extLst>
              <a:ext uri="{FF2B5EF4-FFF2-40B4-BE49-F238E27FC236}">
                <a16:creationId xmlns:a16="http://schemas.microsoft.com/office/drawing/2014/main" id="{CDFD487B-3C95-D0EA-B8F3-A53ED3CFE95E}"/>
              </a:ext>
            </a:extLst>
          </p:cNvPr>
          <p:cNvPicPr>
            <a:picLocks noGrp="1" noChangeAspect="1"/>
          </p:cNvPicPr>
          <p:nvPr>
            <p:ph idx="2"/>
          </p:nvPr>
        </p:nvPicPr>
        <p:blipFill>
          <a:blip r:embed="rId2"/>
          <a:stretch>
            <a:fillRect/>
          </a:stretch>
        </p:blipFill>
        <p:spPr>
          <a:xfrm>
            <a:off x="856454" y="2885279"/>
            <a:ext cx="5124453" cy="2924178"/>
          </a:xfrm>
        </p:spPr>
      </p:pic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70BA7E3A-71BF-1AD1-61B7-2148503652D3}"/>
              </a:ext>
            </a:extLst>
          </p:cNvPr>
          <p:cNvSpPr txBox="1">
            <a:spLocks noGrp="1"/>
          </p:cNvSpPr>
          <p:nvPr>
            <p:ph type="body" idx="3"/>
          </p:nvPr>
        </p:nvSpPr>
        <p:spPr/>
        <p:txBody>
          <a:bodyPr/>
          <a:lstStyle/>
          <a:p>
            <a:pPr lvl="0"/>
            <a:r>
              <a:rPr lang="sv-SE"/>
              <a:t>Innebär att en vägg i paradvåningen slås ut – i detta rum</a:t>
            </a:r>
          </a:p>
        </p:txBody>
      </p:sp>
      <p:pic>
        <p:nvPicPr>
          <p:cNvPr id="6" name="Platshållare för innehåll 11">
            <a:extLst>
              <a:ext uri="{FF2B5EF4-FFF2-40B4-BE49-F238E27FC236}">
                <a16:creationId xmlns:a16="http://schemas.microsoft.com/office/drawing/2014/main" id="{99DCD02D-96FA-C783-2059-613D72B532C5}"/>
              </a:ext>
            </a:extLst>
          </p:cNvPr>
          <p:cNvPicPr>
            <a:picLocks noGrp="1" noChangeAspect="1"/>
          </p:cNvPicPr>
          <p:nvPr>
            <p:ph idx="4"/>
          </p:nvPr>
        </p:nvPicPr>
        <p:blipFill>
          <a:blip r:embed="rId3"/>
          <a:stretch>
            <a:fillRect/>
          </a:stretch>
        </p:blipFill>
        <p:spPr>
          <a:xfrm>
            <a:off x="6937753" y="2505071"/>
            <a:ext cx="3652077" cy="3684583"/>
          </a:xfrm>
        </p:spPr>
      </p:pic>
      <p:sp>
        <p:nvSpPr>
          <p:cNvPr id="7" name="Ellips 6">
            <a:extLst>
              <a:ext uri="{FF2B5EF4-FFF2-40B4-BE49-F238E27FC236}">
                <a16:creationId xmlns:a16="http://schemas.microsoft.com/office/drawing/2014/main" id="{8F7132CB-0008-36C6-6C4E-6D7620C16EB2}"/>
              </a:ext>
            </a:extLst>
          </p:cNvPr>
          <p:cNvSpPr/>
          <p:nvPr/>
        </p:nvSpPr>
        <p:spPr>
          <a:xfrm>
            <a:off x="2248679" y="3340359"/>
            <a:ext cx="1838130" cy="1558212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E68DC6CC-AFA9-281E-3DA9-F31ED79060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3044414">
            <a:off x="2382016" y="5503274"/>
            <a:ext cx="1838131" cy="1061289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</p:pic>
      <p:sp>
        <p:nvSpPr>
          <p:cNvPr id="13" name="Ellips 12">
            <a:extLst>
              <a:ext uri="{FF2B5EF4-FFF2-40B4-BE49-F238E27FC236}">
                <a16:creationId xmlns:a16="http://schemas.microsoft.com/office/drawing/2014/main" id="{A1385832-9114-4BBF-40D5-A115AC4A3340}"/>
              </a:ext>
            </a:extLst>
          </p:cNvPr>
          <p:cNvSpPr/>
          <p:nvPr/>
        </p:nvSpPr>
        <p:spPr>
          <a:xfrm>
            <a:off x="3264492" y="6070495"/>
            <a:ext cx="308375" cy="341102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D601D768-C215-3E8F-FC41-20EFA067DB71}"/>
              </a:ext>
            </a:extLst>
          </p:cNvPr>
          <p:cNvSpPr txBox="1"/>
          <p:nvPr/>
        </p:nvSpPr>
        <p:spPr>
          <a:xfrm rot="19339188">
            <a:off x="3363562" y="5885829"/>
            <a:ext cx="2638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Tegelviksgatan</a:t>
            </a:r>
          </a:p>
        </p:txBody>
      </p:sp>
      <p:sp>
        <p:nvSpPr>
          <p:cNvPr id="16" name="textruta 15">
            <a:extLst>
              <a:ext uri="{FF2B5EF4-FFF2-40B4-BE49-F238E27FC236}">
                <a16:creationId xmlns:a16="http://schemas.microsoft.com/office/drawing/2014/main" id="{A534F8AA-1381-6274-A433-3AA5D5DEC5EA}"/>
              </a:ext>
            </a:extLst>
          </p:cNvPr>
          <p:cNvSpPr txBox="1"/>
          <p:nvPr/>
        </p:nvSpPr>
        <p:spPr>
          <a:xfrm rot="3434121">
            <a:off x="3033852" y="5849252"/>
            <a:ext cx="1260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Alsnögatan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5BDC3A6-40BF-CE6A-DF18-B2DE9B2CF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62" y="1101628"/>
            <a:ext cx="5410199" cy="1986190"/>
          </a:xfrm>
        </p:spPr>
        <p:txBody>
          <a:bodyPr>
            <a:noAutofit/>
          </a:bodyPr>
          <a:lstStyle/>
          <a:p>
            <a:r>
              <a:rPr lang="sv-SE" sz="3200" b="1" dirty="0"/>
              <a:t>En inbyggd gång med </a:t>
            </a:r>
            <a:br>
              <a:rPr lang="sv-SE" sz="3200" b="1" dirty="0"/>
            </a:br>
            <a:r>
              <a:rPr lang="sv-SE" sz="3200" b="1" dirty="0"/>
              <a:t>1 – 2 dm mellanrum till </a:t>
            </a:r>
            <a:r>
              <a:rPr lang="sv-SE" sz="3200" b="1" dirty="0" err="1"/>
              <a:t>Hovings</a:t>
            </a:r>
            <a:r>
              <a:rPr lang="sv-SE" sz="3200" b="1" dirty="0"/>
              <a:t> malmgård i höjd med en av entréerna</a:t>
            </a:r>
            <a:br>
              <a:rPr lang="sv-SE" sz="3200" b="1" dirty="0"/>
            </a:br>
            <a:br>
              <a:rPr lang="sv-SE" sz="3200" b="1" dirty="0"/>
            </a:br>
            <a:r>
              <a:rPr lang="sv-SE" sz="3200" b="1" i="1" dirty="0">
                <a:solidFill>
                  <a:srgbClr val="C00000"/>
                </a:solidFill>
              </a:rPr>
              <a:t>Ett försök att ge sken av att inte göra ytterligare ett förvanskande ingrepp</a:t>
            </a:r>
            <a:r>
              <a:rPr lang="sv-SE" sz="3200" b="1" dirty="0"/>
              <a:t>…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9B9A8A8A-B061-742F-FD47-63FACCFDD8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3141" y="327486"/>
            <a:ext cx="5410199" cy="5764173"/>
          </a:xfrm>
          <a:prstGeom prst="rect">
            <a:avLst/>
          </a:prstGeom>
        </p:spPr>
      </p:pic>
      <p:sp>
        <p:nvSpPr>
          <p:cNvPr id="10" name="Pil: nedåt 9">
            <a:extLst>
              <a:ext uri="{FF2B5EF4-FFF2-40B4-BE49-F238E27FC236}">
                <a16:creationId xmlns:a16="http://schemas.microsoft.com/office/drawing/2014/main" id="{4E493CF5-71FE-53C9-1A22-DDCBECE1DF1F}"/>
              </a:ext>
            </a:extLst>
          </p:cNvPr>
          <p:cNvSpPr/>
          <p:nvPr/>
        </p:nvSpPr>
        <p:spPr>
          <a:xfrm rot="10800000">
            <a:off x="9246636" y="5393093"/>
            <a:ext cx="484632" cy="1031647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2A4D52A4-6222-D2A7-2D17-D75782F42E86}"/>
              </a:ext>
            </a:extLst>
          </p:cNvPr>
          <p:cNvSpPr txBox="1"/>
          <p:nvPr/>
        </p:nvSpPr>
        <p:spPr>
          <a:xfrm>
            <a:off x="5613141" y="5682343"/>
            <a:ext cx="363349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sv-SE" b="1" dirty="0"/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59FFDFCC-F0DE-8601-EAB2-1AEF62A425C5}"/>
              </a:ext>
            </a:extLst>
          </p:cNvPr>
          <p:cNvSpPr txBox="1"/>
          <p:nvPr/>
        </p:nvSpPr>
        <p:spPr>
          <a:xfrm>
            <a:off x="9657184" y="5682343"/>
            <a:ext cx="170750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v-SE" b="1" dirty="0">
                <a:solidFill>
                  <a:srgbClr val="C00000"/>
                </a:solidFill>
              </a:rPr>
              <a:t>1-2 dm ”glapp” till entrédörren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DEA3B419-6164-E909-6F0A-06F457FA4E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731423">
            <a:off x="1463327" y="4606097"/>
            <a:ext cx="2272018" cy="1311804"/>
          </a:xfrm>
          <a:prstGeom prst="rect">
            <a:avLst/>
          </a:prstGeom>
        </p:spPr>
      </p:pic>
      <p:sp>
        <p:nvSpPr>
          <p:cNvPr id="4" name="Ellips 3">
            <a:extLst>
              <a:ext uri="{FF2B5EF4-FFF2-40B4-BE49-F238E27FC236}">
                <a16:creationId xmlns:a16="http://schemas.microsoft.com/office/drawing/2014/main" id="{BE9EAABE-EEDD-7035-9184-D6D499445BE7}"/>
              </a:ext>
            </a:extLst>
          </p:cNvPr>
          <p:cNvSpPr/>
          <p:nvPr/>
        </p:nvSpPr>
        <p:spPr>
          <a:xfrm>
            <a:off x="2543232" y="5585821"/>
            <a:ext cx="308375" cy="341102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3F198F89-067E-C43A-A2C4-88FE0CA8B5E5}"/>
              </a:ext>
            </a:extLst>
          </p:cNvPr>
          <p:cNvSpPr txBox="1"/>
          <p:nvPr/>
        </p:nvSpPr>
        <p:spPr>
          <a:xfrm rot="3120511">
            <a:off x="2345774" y="4753649"/>
            <a:ext cx="2638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Tegelviksgatan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0F9F475A-7556-2322-4EA3-2A9C2CBC4893}"/>
              </a:ext>
            </a:extLst>
          </p:cNvPr>
          <p:cNvSpPr txBox="1"/>
          <p:nvPr/>
        </p:nvSpPr>
        <p:spPr>
          <a:xfrm rot="19920366">
            <a:off x="1766733" y="4413562"/>
            <a:ext cx="2638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Alsnögatan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90F0F8E0-8A5D-3C84-ACFE-7C3C7E241FF2}"/>
              </a:ext>
            </a:extLst>
          </p:cNvPr>
          <p:cNvSpPr txBox="1"/>
          <p:nvPr/>
        </p:nvSpPr>
        <p:spPr>
          <a:xfrm rot="20612884">
            <a:off x="2003377" y="6028231"/>
            <a:ext cx="1191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Vita huset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27E03E56-92E8-58F7-CA07-02DE641CE85C}"/>
              </a:ext>
            </a:extLst>
          </p:cNvPr>
          <p:cNvSpPr txBox="1"/>
          <p:nvPr/>
        </p:nvSpPr>
        <p:spPr>
          <a:xfrm>
            <a:off x="5705474" y="5664218"/>
            <a:ext cx="354116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v-SE" b="1" dirty="0">
                <a:solidFill>
                  <a:srgbClr val="C00000"/>
                </a:solidFill>
              </a:rPr>
              <a:t>nya huset                 gång till entré i		malmgården </a:t>
            </a:r>
          </a:p>
        </p:txBody>
      </p:sp>
    </p:spTree>
    <p:extLst>
      <p:ext uri="{BB962C8B-B14F-4D97-AF65-F5344CB8AC3E}">
        <p14:creationId xmlns:p14="http://schemas.microsoft.com/office/powerpoint/2010/main" val="37950281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ruta 7">
            <a:extLst>
              <a:ext uri="{FF2B5EF4-FFF2-40B4-BE49-F238E27FC236}">
                <a16:creationId xmlns:a16="http://schemas.microsoft.com/office/drawing/2014/main" id="{CB5B8C1C-6A4C-02D4-0B26-532B6D5A98AD}"/>
              </a:ext>
            </a:extLst>
          </p:cNvPr>
          <p:cNvSpPr txBox="1"/>
          <p:nvPr/>
        </p:nvSpPr>
        <p:spPr>
          <a:xfrm>
            <a:off x="419878" y="1045029"/>
            <a:ext cx="109245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3200" b="1" dirty="0">
                <a:solidFill>
                  <a:srgbClr val="C00000"/>
                </a:solidFill>
              </a:rPr>
              <a:t>Stadsbyggnadskontoret pekar själv på hur planförslaget strider mot stadens egna principer och beslut angående riksintressen </a:t>
            </a:r>
          </a:p>
          <a:p>
            <a:pPr algn="ctr"/>
            <a:endParaRPr lang="sv-SE" sz="3200" b="1" dirty="0">
              <a:solidFill>
                <a:srgbClr val="C00000"/>
              </a:solidFill>
            </a:endParaRP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17F912C1-8FBA-D627-4779-DD55EC5A07EC}"/>
              </a:ext>
            </a:extLst>
          </p:cNvPr>
          <p:cNvSpPr txBox="1"/>
          <p:nvPr/>
        </p:nvSpPr>
        <p:spPr>
          <a:xfrm>
            <a:off x="646502" y="2711618"/>
            <a:ext cx="10568894" cy="35394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800" b="1" dirty="0"/>
              <a:t>Planförslaget stämmer inte överens med översiktsplanens förhållningssätt till riksintresse för kulturmiljövården för byggnader uppförda under 1600 – talet till 1860 - talet.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sv-SE" sz="28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800" b="1" dirty="0"/>
              <a:t>Intresset preciseras som områden med stenhus uppförda före 1800-talet.</a:t>
            </a:r>
          </a:p>
          <a:p>
            <a:r>
              <a:rPr lang="sv-SE" sz="2800" b="1" dirty="0"/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800" b="1" dirty="0" err="1"/>
              <a:t>Hovings</a:t>
            </a:r>
            <a:r>
              <a:rPr lang="sv-SE" sz="2800" b="1" dirty="0"/>
              <a:t> malmgård uppfördes 1770</a:t>
            </a:r>
          </a:p>
        </p:txBody>
      </p:sp>
    </p:spTree>
    <p:extLst>
      <p:ext uri="{BB962C8B-B14F-4D97-AF65-F5344CB8AC3E}">
        <p14:creationId xmlns:p14="http://schemas.microsoft.com/office/powerpoint/2010/main" val="13503638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A19F19F-B305-1B00-CD31-F768A69011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1601" y="1639013"/>
            <a:ext cx="5944399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sv-SE" b="1" i="1" u="sng" dirty="0">
                <a:solidFill>
                  <a:srgbClr val="C00000"/>
                </a:solidFill>
              </a:rPr>
              <a:t>     Bebyggelsen strider mot kulturvärdena </a:t>
            </a:r>
            <a:r>
              <a:rPr lang="sv-SE" b="1" dirty="0"/>
              <a:t> </a:t>
            </a:r>
          </a:p>
          <a:p>
            <a:pPr marL="0" indent="0">
              <a:buNone/>
            </a:pPr>
            <a:r>
              <a:rPr lang="sv-SE" b="1" dirty="0"/>
              <a:t>         Reservatsbestämmelser i detalj-	  	           planen från 1996</a:t>
            </a:r>
          </a:p>
          <a:p>
            <a:pPr marL="0" indent="0">
              <a:buNone/>
            </a:pPr>
            <a:endParaRPr lang="sv-SE" dirty="0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A5C58138-0FDC-1B8E-F3EC-CF1DA00B8E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0190" y="307615"/>
            <a:ext cx="5734635" cy="6366947"/>
          </a:xfrm>
          <a:ln w="28575">
            <a:solidFill>
              <a:srgbClr val="C00000"/>
            </a:solidFill>
          </a:ln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sv-SE" b="1" i="1" u="sng" dirty="0">
                <a:solidFill>
                  <a:srgbClr val="C00000"/>
                </a:solidFill>
              </a:rPr>
              <a:t>EM vill rädda sin ekonomi </a:t>
            </a:r>
          </a:p>
          <a:p>
            <a:pPr marL="0" indent="0">
              <a:buNone/>
            </a:pPr>
            <a:r>
              <a:rPr lang="sv-SE" b="1" dirty="0"/>
              <a:t>och täcka kostnaderna för en upprustning genom att bygga nytt på tomten. EM säger att de år 2000 blivit lovade att få bygga bostäder…….</a:t>
            </a:r>
          </a:p>
          <a:p>
            <a:pPr marL="0" indent="0">
              <a:buNone/>
            </a:pPr>
            <a:endParaRPr lang="sv-SE" b="1" dirty="0"/>
          </a:p>
          <a:p>
            <a:pPr marL="0" indent="0">
              <a:lnSpc>
                <a:spcPct val="110000"/>
              </a:lnSpc>
              <a:buNone/>
            </a:pPr>
            <a:r>
              <a:rPr lang="sv-SE" b="1" i="1" u="sng" dirty="0">
                <a:solidFill>
                  <a:srgbClr val="C00000"/>
                </a:solidFill>
              </a:rPr>
              <a:t>Senior- vård- och omsorgsboende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sv-SE" b="1" dirty="0"/>
              <a:t>Ett 90-tal platser för Judiska Hemmet  som ersätter befintliga 76 platser i Hammarbyhöjden</a:t>
            </a:r>
          </a:p>
          <a:p>
            <a:pPr marL="0" indent="0">
              <a:buNone/>
            </a:pPr>
            <a:endParaRPr lang="sv-SE" b="1" i="1" u="sng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sv-SE" b="1" i="1" u="sng" dirty="0">
                <a:solidFill>
                  <a:srgbClr val="C00000"/>
                </a:solidFill>
              </a:rPr>
              <a:t>Närmiljön – här finns de positiva alternativen att utreda…….</a:t>
            </a:r>
          </a:p>
          <a:p>
            <a:pPr marL="0" indent="0">
              <a:buNone/>
            </a:pPr>
            <a:r>
              <a:rPr lang="sv-SE" b="1" dirty="0"/>
              <a:t>Behov av grönska och park för alla </a:t>
            </a:r>
          </a:p>
          <a:p>
            <a:pPr marL="0" indent="0">
              <a:buNone/>
            </a:pPr>
            <a:r>
              <a:rPr lang="sv-SE" b="1" dirty="0"/>
              <a:t>Östra Södermalm behöver förenings-lokaler 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7573459D-3FD6-5059-D405-1CD64F57BB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3226" y="2813774"/>
            <a:ext cx="3841147" cy="3285468"/>
          </a:xfrm>
          <a:prstGeom prst="rect">
            <a:avLst/>
          </a:prstGeom>
        </p:spPr>
      </p:pic>
      <p:sp>
        <p:nvSpPr>
          <p:cNvPr id="7" name="Ellips 6">
            <a:extLst>
              <a:ext uri="{FF2B5EF4-FFF2-40B4-BE49-F238E27FC236}">
                <a16:creationId xmlns:a16="http://schemas.microsoft.com/office/drawing/2014/main" id="{DE5448A8-F16C-BD16-70FB-1B08F4684414}"/>
              </a:ext>
            </a:extLst>
          </p:cNvPr>
          <p:cNvSpPr/>
          <p:nvPr/>
        </p:nvSpPr>
        <p:spPr>
          <a:xfrm>
            <a:off x="388777" y="205175"/>
            <a:ext cx="5330890" cy="132494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3600" b="1" dirty="0">
                <a:solidFill>
                  <a:schemeClr val="bg1"/>
                </a:solidFill>
              </a:rPr>
              <a:t>Vad handlar det mer om?</a:t>
            </a:r>
          </a:p>
        </p:txBody>
      </p:sp>
      <p:sp>
        <p:nvSpPr>
          <p:cNvPr id="2" name="Pil: höger 1">
            <a:extLst>
              <a:ext uri="{FF2B5EF4-FFF2-40B4-BE49-F238E27FC236}">
                <a16:creationId xmlns:a16="http://schemas.microsoft.com/office/drawing/2014/main" id="{B6489CCB-648D-501E-FB6C-4CDFF3E1AA90}"/>
              </a:ext>
            </a:extLst>
          </p:cNvPr>
          <p:cNvSpPr/>
          <p:nvPr/>
        </p:nvSpPr>
        <p:spPr>
          <a:xfrm>
            <a:off x="4907902" y="139860"/>
            <a:ext cx="1188098" cy="1455576"/>
          </a:xfrm>
          <a:prstGeom prst="rightArrow">
            <a:avLst>
              <a:gd name="adj1" fmla="val 62820"/>
              <a:gd name="adj2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48662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897F5A4E-8C0A-26AE-E1E1-63899D93BBD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8818" b="13917"/>
          <a:stretch/>
        </p:blipFill>
        <p:spPr>
          <a:xfrm>
            <a:off x="0" y="0"/>
            <a:ext cx="12193860" cy="6422442"/>
          </a:xfrm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4C69274C-A076-E698-A4D8-FDF8A9772494}"/>
              </a:ext>
            </a:extLst>
          </p:cNvPr>
          <p:cNvSpPr txBox="1"/>
          <p:nvPr/>
        </p:nvSpPr>
        <p:spPr>
          <a:xfrm>
            <a:off x="0" y="5308899"/>
            <a:ext cx="6540758" cy="15696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lvl="1"/>
            <a:r>
              <a:rPr lang="sv-SE" sz="2400" b="1" dirty="0"/>
              <a:t>Årtionden av försummelser och misskötsel</a:t>
            </a:r>
          </a:p>
          <a:p>
            <a:pPr lvl="1"/>
            <a:r>
              <a:rPr lang="sv-SE" sz="2400" dirty="0"/>
              <a:t>Från 1970-talet av Stockholms stad</a:t>
            </a:r>
          </a:p>
          <a:p>
            <a:pPr lvl="1"/>
            <a:r>
              <a:rPr lang="sv-SE" sz="2400" dirty="0"/>
              <a:t>Från 2000 av Einar Mattsson - trots villkor i tomträttsavtal – inga kontroller eller krav</a:t>
            </a:r>
            <a:endParaRPr lang="sv-SE" dirty="0"/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6AB008AB-4D87-6F64-63F5-008DA2328A46}"/>
              </a:ext>
            </a:extLst>
          </p:cNvPr>
          <p:cNvSpPr txBox="1"/>
          <p:nvPr/>
        </p:nvSpPr>
        <p:spPr>
          <a:xfrm>
            <a:off x="3817742" y="211623"/>
            <a:ext cx="51598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800" b="1" dirty="0" err="1"/>
              <a:t>Hovings</a:t>
            </a:r>
            <a:r>
              <a:rPr lang="sv-SE" sz="4800" b="1" dirty="0"/>
              <a:t> malmgård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CFEF8E46-8805-EA4A-0192-270F5ADBBAF1}"/>
              </a:ext>
            </a:extLst>
          </p:cNvPr>
          <p:cNvSpPr txBox="1"/>
          <p:nvPr/>
        </p:nvSpPr>
        <p:spPr>
          <a:xfrm>
            <a:off x="6542619" y="5260961"/>
            <a:ext cx="5651242" cy="15696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sz="2400" dirty="0"/>
              <a:t>Byggnadsminnesklass  -  Blått</a:t>
            </a:r>
          </a:p>
          <a:p>
            <a:pPr algn="ctr"/>
            <a:r>
              <a:rPr lang="sv-SE" sz="2400" dirty="0"/>
              <a:t>Kulturskydd i detaljplan 1996</a:t>
            </a:r>
          </a:p>
          <a:p>
            <a:pPr algn="ctr"/>
            <a:r>
              <a:rPr lang="sv-SE" sz="2400" b="1" dirty="0"/>
              <a:t>Värdet ligger i helheten - byggnad – tomt - samband med omgivningen</a:t>
            </a:r>
            <a:endParaRPr lang="sv-SE" b="1" dirty="0"/>
          </a:p>
        </p:txBody>
      </p:sp>
    </p:spTree>
    <p:extLst>
      <p:ext uri="{BB962C8B-B14F-4D97-AF65-F5344CB8AC3E}">
        <p14:creationId xmlns:p14="http://schemas.microsoft.com/office/powerpoint/2010/main" val="22661634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664BD9A-16E7-4E43-1E20-F03B985F2E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650" y="349185"/>
            <a:ext cx="10515600" cy="6340864"/>
          </a:xfrm>
        </p:spPr>
        <p:txBody>
          <a:bodyPr>
            <a:normAutofit fontScale="40000" lnSpcReduction="20000"/>
          </a:bodyPr>
          <a:lstStyle/>
          <a:p>
            <a:r>
              <a:rPr lang="sv-SE" sz="6000" b="1" dirty="0">
                <a:solidFill>
                  <a:srgbClr val="C00000"/>
                </a:solidFill>
              </a:rPr>
              <a:t>EM köpte huset (tomträtten) runt 2000 </a:t>
            </a:r>
          </a:p>
          <a:p>
            <a:r>
              <a:rPr lang="sv-SE" sz="6000" b="1" dirty="0">
                <a:solidFill>
                  <a:srgbClr val="C00000"/>
                </a:solidFill>
              </a:rPr>
              <a:t>Nu påstår EM att man ”fått löfte” om att bygga bostäder - enligt EM</a:t>
            </a:r>
          </a:p>
          <a:p>
            <a:r>
              <a:rPr lang="sv-SE" sz="6000" b="1" dirty="0">
                <a:solidFill>
                  <a:srgbClr val="C00000"/>
                </a:solidFill>
              </a:rPr>
              <a:t>En markanvisning är inget löfte att få bygga!</a:t>
            </a:r>
          </a:p>
          <a:p>
            <a:r>
              <a:rPr lang="sv-SE" sz="6000" dirty="0"/>
              <a:t>EM fick markanvisning 2000, som föll efter </a:t>
            </a:r>
            <a:r>
              <a:rPr lang="sv-SE" sz="6000" dirty="0" err="1"/>
              <a:t>planprövning</a:t>
            </a:r>
            <a:endParaRPr lang="sv-SE" sz="6000" dirty="0"/>
          </a:p>
          <a:p>
            <a:r>
              <a:rPr lang="sv-SE" sz="6000" dirty="0"/>
              <a:t>EM fick markanvisning 2022, som nu </a:t>
            </a:r>
            <a:r>
              <a:rPr lang="sv-SE" sz="6000" dirty="0" err="1"/>
              <a:t>planprövas</a:t>
            </a:r>
            <a:endParaRPr lang="sv-SE" sz="6000" dirty="0"/>
          </a:p>
          <a:p>
            <a:pPr marL="3657600" lvl="8" indent="0">
              <a:buNone/>
            </a:pPr>
            <a:endParaRPr lang="sv-SE" sz="3600" b="1" dirty="0">
              <a:solidFill>
                <a:srgbClr val="C00000"/>
              </a:solidFill>
            </a:endParaRPr>
          </a:p>
          <a:p>
            <a:pPr marL="3657600" lvl="8" indent="0">
              <a:buNone/>
            </a:pPr>
            <a:r>
              <a:rPr lang="sv-SE" sz="4200" b="1" dirty="0">
                <a:solidFill>
                  <a:srgbClr val="C00000"/>
                </a:solidFill>
              </a:rPr>
              <a:t>       stadens markanvisningspolicy:</a:t>
            </a:r>
          </a:p>
          <a:p>
            <a:pPr marL="0" indent="0">
              <a:buNone/>
            </a:pPr>
            <a:endParaRPr lang="sv-SE" sz="4600" dirty="0"/>
          </a:p>
          <a:p>
            <a:endParaRPr lang="sv-SE" sz="4600" dirty="0"/>
          </a:p>
          <a:p>
            <a:endParaRPr lang="sv-SE" sz="4600" dirty="0"/>
          </a:p>
          <a:p>
            <a:endParaRPr lang="sv-SE" sz="4600" dirty="0"/>
          </a:p>
          <a:p>
            <a:endParaRPr lang="sv-SE" sz="4600" dirty="0"/>
          </a:p>
          <a:p>
            <a:endParaRPr lang="sv-SE" sz="4600" dirty="0"/>
          </a:p>
          <a:p>
            <a:endParaRPr lang="sv-SE" sz="4600" dirty="0"/>
          </a:p>
          <a:p>
            <a:pPr marL="0" indent="0" algn="ctr">
              <a:buNone/>
            </a:pPr>
            <a:endParaRPr lang="sv-SE" sz="7300" dirty="0">
              <a:solidFill>
                <a:srgbClr val="C00000"/>
              </a:solidFill>
            </a:endParaRPr>
          </a:p>
          <a:p>
            <a:pPr marL="0" indent="0" algn="ctr">
              <a:buNone/>
            </a:pPr>
            <a:r>
              <a:rPr lang="sv-SE" sz="7300" b="1" dirty="0">
                <a:solidFill>
                  <a:srgbClr val="C00000"/>
                </a:solidFill>
              </a:rPr>
              <a:t>Staden kan avbryta planarbetet. </a:t>
            </a:r>
          </a:p>
          <a:p>
            <a:pPr marL="0" indent="0" algn="ctr">
              <a:buNone/>
            </a:pPr>
            <a:r>
              <a:rPr lang="sv-SE" sz="7300" b="1" dirty="0">
                <a:solidFill>
                  <a:srgbClr val="C00000"/>
                </a:solidFill>
              </a:rPr>
              <a:t>Man kan erbjuda EM en annan markanvisning - om man vill!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C1C31C3A-D626-6A2A-E67F-8DA50849E3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1900" y="0"/>
            <a:ext cx="4650100" cy="4917233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8EF8E84E-ADDC-2716-0B34-30A1FA0342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0411" y="2757948"/>
            <a:ext cx="4018636" cy="1832713"/>
          </a:xfrm>
          <a:prstGeom prst="rect">
            <a:avLst/>
          </a:prstGeom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67E8AC24-1C5A-99B5-7FF6-BCC48F10EC19}"/>
              </a:ext>
            </a:extLst>
          </p:cNvPr>
          <p:cNvSpPr txBox="1"/>
          <p:nvPr/>
        </p:nvSpPr>
        <p:spPr>
          <a:xfrm>
            <a:off x="3780411" y="2692020"/>
            <a:ext cx="1474236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sv-SE" dirty="0"/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10727446-6261-CE10-5DDA-B9CB7E1E89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701" r="11495"/>
          <a:stretch/>
        </p:blipFill>
        <p:spPr>
          <a:xfrm>
            <a:off x="85488" y="2692020"/>
            <a:ext cx="3694923" cy="2429719"/>
          </a:xfrm>
          <a:prstGeom prst="rect">
            <a:avLst/>
          </a:prstGeom>
        </p:spPr>
      </p:pic>
      <p:sp>
        <p:nvSpPr>
          <p:cNvPr id="13" name="Pil: höger 12">
            <a:extLst>
              <a:ext uri="{FF2B5EF4-FFF2-40B4-BE49-F238E27FC236}">
                <a16:creationId xmlns:a16="http://schemas.microsoft.com/office/drawing/2014/main" id="{53642C44-A8F5-C2EE-8B35-4B9CDC293A61}"/>
              </a:ext>
            </a:extLst>
          </p:cNvPr>
          <p:cNvSpPr/>
          <p:nvPr/>
        </p:nvSpPr>
        <p:spPr>
          <a:xfrm>
            <a:off x="4124215" y="2030114"/>
            <a:ext cx="3331028" cy="974628"/>
          </a:xfrm>
          <a:prstGeom prst="rightArrow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904218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ruta 20">
            <a:extLst>
              <a:ext uri="{FF2B5EF4-FFF2-40B4-BE49-F238E27FC236}">
                <a16:creationId xmlns:a16="http://schemas.microsoft.com/office/drawing/2014/main" id="{49F257A9-DD11-116B-9ECE-A255C2488E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46" y="1208442"/>
            <a:ext cx="11040576" cy="4683756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v-SE" altLang="sv-SE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 översiktsplanen för Stockholm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v-SE" altLang="sv-SE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bedömer man att</a:t>
            </a:r>
            <a:r>
              <a:rPr kumimoji="0" lang="sv-SE" altLang="sv-SE" sz="36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sv-SE" altLang="sv-SE" sz="3600" b="1" i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v-SE" altLang="sv-SE" sz="3200" b="0" i="1" u="none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”Området som </a:t>
            </a:r>
            <a:r>
              <a:rPr kumimoji="0" lang="sv-SE" altLang="sv-SE" sz="3200" b="0" i="1" u="none" strike="noStrike" cap="none" normalizeH="0" baseline="0" dirty="0" err="1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kv</a:t>
            </a:r>
            <a:r>
              <a:rPr kumimoji="0" lang="sv-SE" altLang="sv-SE" sz="3200" b="0" i="1" u="none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Sommaren ingår i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v-SE" altLang="sv-SE" sz="3200" b="0" i="1" u="none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har stora utvecklingsmöjligheter”. </a:t>
            </a:r>
            <a:endParaRPr lang="sv-SE" altLang="sv-SE" sz="3200" i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v-SE" altLang="sv-SE" sz="3200" b="1" i="0" u="none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Staden säger därför att</a:t>
            </a:r>
            <a:r>
              <a:rPr kumimoji="0" lang="sv-SE" altLang="sv-SE" sz="3200" b="1" i="1" u="none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v-SE" altLang="sv-SE" sz="3200" b="0" i="1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r>
              <a:rPr kumimoji="0" lang="sv-SE" altLang="sv-SE" sz="3200" b="1" i="1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En helhetslösning bör tas fram…..”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sv-SE" altLang="sv-SE" sz="3200" b="1" i="1" dirty="0">
              <a:solidFill>
                <a:srgbClr val="C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sv-SE" altLang="sv-SE" sz="3200" b="1" i="1" dirty="0">
              <a:solidFill>
                <a:srgbClr val="C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v-SE" altLang="sv-SE" sz="3200" b="1" u="none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 helheten ingår de kulturhistoriska och gröna sambanden</a:t>
            </a:r>
            <a:r>
              <a:rPr lang="sv-SE" altLang="sv-SE" sz="3200" b="1" dirty="0">
                <a:ea typeface="Calibri" panose="020F0502020204030204" pitchFamily="34" charset="0"/>
                <a:cs typeface="Times New Roman" panose="02020603050405020304" pitchFamily="18" charset="0"/>
              </a:rPr>
              <a:t> och</a:t>
            </a:r>
            <a:r>
              <a:rPr kumimoji="0" lang="sv-SE" altLang="sv-SE" sz="3200" b="1" u="none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området närmast Folkungagatan/Danvikstull med Vita huset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sv-SE" altLang="sv-SE" sz="3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EA323F48-CF2B-3D94-A1B4-92EB279A7F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755" y="562111"/>
            <a:ext cx="1012371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v-SE" altLang="sv-SE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kumimoji="0" lang="sv-SE" altLang="sv-SE" sz="36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Staden följer inte sin översiktsplan</a:t>
            </a:r>
            <a:endParaRPr kumimoji="0" lang="sv-SE" altLang="sv-SE" sz="36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7" name="Bildobjekt 16">
            <a:extLst>
              <a:ext uri="{FF2B5EF4-FFF2-40B4-BE49-F238E27FC236}">
                <a16:creationId xmlns:a16="http://schemas.microsoft.com/office/drawing/2014/main" id="{2C9898B6-4EBC-97CA-5F03-330FCF3F0E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7073" y="1354677"/>
            <a:ext cx="4375969" cy="3992229"/>
          </a:xfrm>
          <a:prstGeom prst="rect">
            <a:avLst/>
          </a:prstGeom>
        </p:spPr>
      </p:pic>
      <p:sp>
        <p:nvSpPr>
          <p:cNvPr id="18" name="Ellips 17">
            <a:extLst>
              <a:ext uri="{FF2B5EF4-FFF2-40B4-BE49-F238E27FC236}">
                <a16:creationId xmlns:a16="http://schemas.microsoft.com/office/drawing/2014/main" id="{70F3E04A-E672-2E3B-0559-5044A5DD43DC}"/>
              </a:ext>
            </a:extLst>
          </p:cNvPr>
          <p:cNvSpPr/>
          <p:nvPr/>
        </p:nvSpPr>
        <p:spPr>
          <a:xfrm rot="19364712">
            <a:off x="8518848" y="2592480"/>
            <a:ext cx="1408922" cy="78889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532077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0799534-1C0D-4D16-8F9E-EEAF904AB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95672"/>
            <a:ext cx="12192000" cy="1792560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algn="ctr"/>
            <a:br>
              <a:rPr lang="sv-SE" sz="3200" b="1" dirty="0">
                <a:latin typeface="Bookman Old Style" panose="02050604050505020204" pitchFamily="18" charset="0"/>
              </a:rPr>
            </a:br>
            <a:br>
              <a:rPr lang="sv-SE" sz="3200" b="1" dirty="0">
                <a:latin typeface="Bookman Old Style" panose="02050604050505020204" pitchFamily="18" charset="0"/>
              </a:rPr>
            </a:br>
            <a:r>
              <a:rPr lang="sv-SE" sz="3200" b="1" dirty="0">
                <a:latin typeface="Bookman Old Style" panose="02050604050505020204" pitchFamily="18" charset="0"/>
              </a:rPr>
              <a:t>Kulturhistoria, grönska och bebyggelse </a:t>
            </a:r>
            <a:br>
              <a:rPr lang="sv-SE" sz="3200" b="1" dirty="0">
                <a:latin typeface="Bookman Old Style" panose="02050604050505020204" pitchFamily="18" charset="0"/>
              </a:rPr>
            </a:br>
            <a:r>
              <a:rPr lang="sv-SE" sz="3200" b="1" dirty="0">
                <a:latin typeface="Bookman Old Style" panose="02050604050505020204" pitchFamily="18" charset="0"/>
              </a:rPr>
              <a:t>i ett helhetsgrepp</a:t>
            </a:r>
            <a:br>
              <a:rPr lang="sv-SE" sz="3200" b="1" dirty="0">
                <a:latin typeface="Bookman Old Style" panose="02050604050505020204" pitchFamily="18" charset="0"/>
              </a:rPr>
            </a:br>
            <a:br>
              <a:rPr lang="sv-SE" sz="3200" b="1" dirty="0">
                <a:latin typeface="Bookman Old Style" panose="02050604050505020204" pitchFamily="18" charset="0"/>
              </a:rPr>
            </a:br>
            <a:endParaRPr lang="sv-SE" sz="3200" b="1" dirty="0">
              <a:latin typeface="Bookman Old Style" panose="02050604050505020204" pitchFamily="18" charset="0"/>
            </a:endParaRPr>
          </a:p>
        </p:txBody>
      </p:sp>
      <p:pic>
        <p:nvPicPr>
          <p:cNvPr id="5" name="Bildobjekt 24">
            <a:extLst>
              <a:ext uri="{FF2B5EF4-FFF2-40B4-BE49-F238E27FC236}">
                <a16:creationId xmlns:a16="http://schemas.microsoft.com/office/drawing/2014/main" id="{BFA20A24-6D84-45C4-B39E-8C3AD06185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106" y="1619926"/>
            <a:ext cx="6809616" cy="3285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Bildobjekt 22">
            <a:extLst>
              <a:ext uri="{FF2B5EF4-FFF2-40B4-BE49-F238E27FC236}">
                <a16:creationId xmlns:a16="http://schemas.microsoft.com/office/drawing/2014/main" id="{D97DEAEE-4986-49E7-ABF4-8BE616016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1661">
            <a:off x="5946876" y="3012179"/>
            <a:ext cx="4203474" cy="3686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lips 6">
            <a:extLst>
              <a:ext uri="{FF2B5EF4-FFF2-40B4-BE49-F238E27FC236}">
                <a16:creationId xmlns:a16="http://schemas.microsoft.com/office/drawing/2014/main" id="{82CDE663-F611-4DB9-ABFB-CA86FF32095F}"/>
              </a:ext>
            </a:extLst>
          </p:cNvPr>
          <p:cNvSpPr/>
          <p:nvPr/>
        </p:nvSpPr>
        <p:spPr>
          <a:xfrm rot="17405712">
            <a:off x="7384246" y="2650300"/>
            <a:ext cx="1819415" cy="4642178"/>
          </a:xfrm>
          <a:prstGeom prst="ellipse">
            <a:avLst/>
          </a:prstGeom>
          <a:solidFill>
            <a:schemeClr val="accent6">
              <a:lumMod val="40000"/>
              <a:lumOff val="60000"/>
              <a:alpha val="29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10569942-B40B-439D-A7E8-5520A3B8F3E6}"/>
              </a:ext>
            </a:extLst>
          </p:cNvPr>
          <p:cNvSpPr txBox="1"/>
          <p:nvPr/>
        </p:nvSpPr>
        <p:spPr>
          <a:xfrm>
            <a:off x="7226967" y="5704547"/>
            <a:ext cx="1962479" cy="369332"/>
          </a:xfrm>
          <a:prstGeom prst="rect">
            <a:avLst/>
          </a:prstGeom>
          <a:solidFill>
            <a:schemeClr val="accent6">
              <a:lumMod val="40000"/>
              <a:lumOff val="60000"/>
              <a:alpha val="41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sv-SE" b="1" dirty="0" err="1">
                <a:solidFill>
                  <a:srgbClr val="C00000"/>
                </a:solidFill>
              </a:rPr>
              <a:t>Hovings</a:t>
            </a:r>
            <a:r>
              <a:rPr lang="sv-SE" b="1" dirty="0">
                <a:solidFill>
                  <a:srgbClr val="C00000"/>
                </a:solidFill>
              </a:rPr>
              <a:t> Malmgård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74844AF7-CF1F-43BB-B558-79E14AAC135E}"/>
              </a:ext>
            </a:extLst>
          </p:cNvPr>
          <p:cNvSpPr txBox="1"/>
          <p:nvPr/>
        </p:nvSpPr>
        <p:spPr>
          <a:xfrm>
            <a:off x="6426982" y="3425103"/>
            <a:ext cx="1543038" cy="369332"/>
          </a:xfrm>
          <a:prstGeom prst="rect">
            <a:avLst/>
          </a:prstGeom>
          <a:solidFill>
            <a:schemeClr val="accent6">
              <a:lumMod val="20000"/>
              <a:lumOff val="80000"/>
              <a:alpha val="46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sv-SE" b="1" dirty="0">
                <a:solidFill>
                  <a:srgbClr val="C00000"/>
                </a:solidFill>
              </a:rPr>
              <a:t>Gröna Gården</a:t>
            </a:r>
          </a:p>
        </p:txBody>
      </p:sp>
      <p:sp>
        <p:nvSpPr>
          <p:cNvPr id="16" name="textruta 15">
            <a:extLst>
              <a:ext uri="{FF2B5EF4-FFF2-40B4-BE49-F238E27FC236}">
                <a16:creationId xmlns:a16="http://schemas.microsoft.com/office/drawing/2014/main" id="{2E39ACC9-9C3C-BF2D-AE44-59D82EB8144A}"/>
              </a:ext>
            </a:extLst>
          </p:cNvPr>
          <p:cNvSpPr txBox="1"/>
          <p:nvPr/>
        </p:nvSpPr>
        <p:spPr>
          <a:xfrm>
            <a:off x="2709412" y="2073286"/>
            <a:ext cx="2776783" cy="369332"/>
          </a:xfrm>
          <a:prstGeom prst="rect">
            <a:avLst/>
          </a:prstGeom>
          <a:solidFill>
            <a:schemeClr val="accent6">
              <a:lumMod val="20000"/>
              <a:lumOff val="80000"/>
              <a:alpha val="46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sv-SE" b="1" dirty="0">
                <a:solidFill>
                  <a:srgbClr val="C00000"/>
                </a:solidFill>
              </a:rPr>
              <a:t>Åsöbergets kulturreservat</a:t>
            </a:r>
          </a:p>
        </p:txBody>
      </p:sp>
      <p:sp>
        <p:nvSpPr>
          <p:cNvPr id="17" name="textruta 16">
            <a:extLst>
              <a:ext uri="{FF2B5EF4-FFF2-40B4-BE49-F238E27FC236}">
                <a16:creationId xmlns:a16="http://schemas.microsoft.com/office/drawing/2014/main" id="{68A315AC-3C12-B281-D2E3-4CBA70BEE81D}"/>
              </a:ext>
            </a:extLst>
          </p:cNvPr>
          <p:cNvSpPr txBox="1"/>
          <p:nvPr/>
        </p:nvSpPr>
        <p:spPr>
          <a:xfrm>
            <a:off x="28589" y="2357643"/>
            <a:ext cx="1225709" cy="2142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sv-SE" dirty="0"/>
          </a:p>
        </p:txBody>
      </p:sp>
      <p:sp>
        <p:nvSpPr>
          <p:cNvPr id="19" name="textruta 18">
            <a:extLst>
              <a:ext uri="{FF2B5EF4-FFF2-40B4-BE49-F238E27FC236}">
                <a16:creationId xmlns:a16="http://schemas.microsoft.com/office/drawing/2014/main" id="{F73FED22-EF42-559E-EB89-8E8EAF41546D}"/>
              </a:ext>
            </a:extLst>
          </p:cNvPr>
          <p:cNvSpPr txBox="1"/>
          <p:nvPr/>
        </p:nvSpPr>
        <p:spPr>
          <a:xfrm rot="462051">
            <a:off x="5656449" y="6168676"/>
            <a:ext cx="4210303" cy="5830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sv-SE" dirty="0"/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42E70823-B16E-819D-3FD6-A1F6866C24A4}"/>
              </a:ext>
            </a:extLst>
          </p:cNvPr>
          <p:cNvSpPr/>
          <p:nvPr/>
        </p:nvSpPr>
        <p:spPr>
          <a:xfrm rot="20024870">
            <a:off x="7967930" y="5358436"/>
            <a:ext cx="480554" cy="12400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3" name="textruta 22">
            <a:extLst>
              <a:ext uri="{FF2B5EF4-FFF2-40B4-BE49-F238E27FC236}">
                <a16:creationId xmlns:a16="http://schemas.microsoft.com/office/drawing/2014/main" id="{0E364E38-8838-D033-0626-876B14C37D33}"/>
              </a:ext>
            </a:extLst>
          </p:cNvPr>
          <p:cNvSpPr txBox="1"/>
          <p:nvPr/>
        </p:nvSpPr>
        <p:spPr>
          <a:xfrm>
            <a:off x="1848224" y="4826562"/>
            <a:ext cx="4920286" cy="1200329"/>
          </a:xfrm>
          <a:prstGeom prst="rect">
            <a:avLst/>
          </a:prstGeom>
          <a:solidFill>
            <a:schemeClr val="bg1">
              <a:alpha val="46000"/>
            </a:schemeClr>
          </a:solidFill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sv-SE" sz="36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algn="ctr"/>
            <a:endParaRPr lang="sv-SE" sz="36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5" name="textruta 24">
            <a:extLst>
              <a:ext uri="{FF2B5EF4-FFF2-40B4-BE49-F238E27FC236}">
                <a16:creationId xmlns:a16="http://schemas.microsoft.com/office/drawing/2014/main" id="{A88052B0-7D5D-26AA-B753-E51FC45BFF9A}"/>
              </a:ext>
            </a:extLst>
          </p:cNvPr>
          <p:cNvSpPr txBox="1"/>
          <p:nvPr/>
        </p:nvSpPr>
        <p:spPr>
          <a:xfrm>
            <a:off x="7998331" y="2533869"/>
            <a:ext cx="1543038" cy="369332"/>
          </a:xfrm>
          <a:prstGeom prst="rect">
            <a:avLst/>
          </a:prstGeom>
          <a:solidFill>
            <a:schemeClr val="accent6">
              <a:lumMod val="20000"/>
              <a:lumOff val="80000"/>
              <a:alpha val="46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v-SE" b="1" dirty="0">
                <a:solidFill>
                  <a:srgbClr val="C00000"/>
                </a:solidFill>
              </a:rPr>
              <a:t>Fåfängan</a:t>
            </a:r>
          </a:p>
        </p:txBody>
      </p:sp>
      <p:sp>
        <p:nvSpPr>
          <p:cNvPr id="26" name="textruta 25">
            <a:extLst>
              <a:ext uri="{FF2B5EF4-FFF2-40B4-BE49-F238E27FC236}">
                <a16:creationId xmlns:a16="http://schemas.microsoft.com/office/drawing/2014/main" id="{4F6CADD3-06B8-F43D-897C-3089C0F1890E}"/>
              </a:ext>
            </a:extLst>
          </p:cNvPr>
          <p:cNvSpPr txBox="1"/>
          <p:nvPr/>
        </p:nvSpPr>
        <p:spPr>
          <a:xfrm>
            <a:off x="9720395" y="4034126"/>
            <a:ext cx="1543038" cy="369332"/>
          </a:xfrm>
          <a:prstGeom prst="rect">
            <a:avLst/>
          </a:prstGeom>
          <a:solidFill>
            <a:schemeClr val="accent6">
              <a:lumMod val="20000"/>
              <a:lumOff val="80000"/>
              <a:alpha val="46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v-SE" b="1" dirty="0">
                <a:solidFill>
                  <a:srgbClr val="C00000"/>
                </a:solidFill>
              </a:rPr>
              <a:t>Danvikstull</a:t>
            </a:r>
          </a:p>
        </p:txBody>
      </p:sp>
      <p:sp>
        <p:nvSpPr>
          <p:cNvPr id="27" name="Rektangel 26">
            <a:extLst>
              <a:ext uri="{FF2B5EF4-FFF2-40B4-BE49-F238E27FC236}">
                <a16:creationId xmlns:a16="http://schemas.microsoft.com/office/drawing/2014/main" id="{065D9FB9-3D71-18AD-2FD4-E76B677F6799}"/>
              </a:ext>
            </a:extLst>
          </p:cNvPr>
          <p:cNvSpPr/>
          <p:nvPr/>
        </p:nvSpPr>
        <p:spPr>
          <a:xfrm rot="1612802">
            <a:off x="6360990" y="4216752"/>
            <a:ext cx="442333" cy="13597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F8F1C417-C9E9-8FFC-25AF-4C155719BABE}"/>
              </a:ext>
            </a:extLst>
          </p:cNvPr>
          <p:cNvSpPr txBox="1"/>
          <p:nvPr/>
        </p:nvSpPr>
        <p:spPr>
          <a:xfrm>
            <a:off x="8657840" y="4700032"/>
            <a:ext cx="1199924" cy="369332"/>
          </a:xfrm>
          <a:prstGeom prst="rect">
            <a:avLst/>
          </a:prstGeom>
          <a:solidFill>
            <a:schemeClr val="accent6">
              <a:lumMod val="40000"/>
              <a:lumOff val="60000"/>
              <a:alpha val="41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sv-SE" b="1" dirty="0">
                <a:solidFill>
                  <a:srgbClr val="C00000"/>
                </a:solidFill>
              </a:rPr>
              <a:t>Vita huset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25190EE7-F520-D35B-5D91-EDADEEFE2AE9}"/>
              </a:ext>
            </a:extLst>
          </p:cNvPr>
          <p:cNvSpPr txBox="1"/>
          <p:nvPr/>
        </p:nvSpPr>
        <p:spPr>
          <a:xfrm>
            <a:off x="269663" y="4458940"/>
            <a:ext cx="5635816" cy="22467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v-SE" sz="2800" b="1" dirty="0">
                <a:solidFill>
                  <a:schemeClr val="accent6">
                    <a:lumMod val="75000"/>
                  </a:schemeClr>
                </a:solidFill>
              </a:rPr>
              <a:t>Det gröna behövs för klimatet. </a:t>
            </a:r>
          </a:p>
          <a:p>
            <a:r>
              <a:rPr lang="sv-SE" sz="2800" b="1" dirty="0">
                <a:solidFill>
                  <a:schemeClr val="accent6">
                    <a:lumMod val="75000"/>
                  </a:schemeClr>
                </a:solidFill>
              </a:rPr>
              <a:t>En grön oas behövs för alla - Inte minst för barnen.</a:t>
            </a:r>
          </a:p>
          <a:p>
            <a:r>
              <a:rPr lang="sv-SE" sz="2800" b="1" dirty="0">
                <a:solidFill>
                  <a:schemeClr val="accent6">
                    <a:lumMod val="75000"/>
                  </a:schemeClr>
                </a:solidFill>
              </a:rPr>
              <a:t>Persikan ökat från 850 lägenheter till 1 240 under planeringen.</a:t>
            </a:r>
          </a:p>
        </p:txBody>
      </p:sp>
    </p:spTree>
    <p:extLst>
      <p:ext uri="{BB962C8B-B14F-4D97-AF65-F5344CB8AC3E}">
        <p14:creationId xmlns:p14="http://schemas.microsoft.com/office/powerpoint/2010/main" val="42533642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0799534-1C0D-4D16-8F9E-EEAF904AB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95672"/>
            <a:ext cx="12192000" cy="1792560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algn="ctr"/>
            <a:br>
              <a:rPr lang="sv-SE" sz="3200" b="1" dirty="0">
                <a:latin typeface="Bookman Old Style" panose="02050604050505020204" pitchFamily="18" charset="0"/>
              </a:rPr>
            </a:br>
            <a:r>
              <a:rPr lang="sv-SE" sz="3200" b="1" dirty="0">
                <a:latin typeface="Bookman Old Style" panose="02050604050505020204" pitchFamily="18" charset="0"/>
              </a:rPr>
              <a:t>Ett grönt kulturhistoriskt stråk </a:t>
            </a:r>
            <a:br>
              <a:rPr lang="sv-SE" sz="3200" b="1" dirty="0">
                <a:latin typeface="Bookman Old Style" panose="02050604050505020204" pitchFamily="18" charset="0"/>
              </a:rPr>
            </a:br>
            <a:br>
              <a:rPr lang="sv-SE" sz="3200" b="1" dirty="0">
                <a:latin typeface="Bookman Old Style" panose="02050604050505020204" pitchFamily="18" charset="0"/>
              </a:rPr>
            </a:br>
            <a:r>
              <a:rPr lang="sv-SE" sz="3200" b="1" dirty="0" err="1">
                <a:latin typeface="Bookman Old Style" panose="02050604050505020204" pitchFamily="18" charset="0"/>
              </a:rPr>
              <a:t>Hovings</a:t>
            </a:r>
            <a:r>
              <a:rPr lang="sv-SE" sz="3200" b="1" dirty="0">
                <a:latin typeface="Bookman Old Style" panose="02050604050505020204" pitchFamily="18" charset="0"/>
              </a:rPr>
              <a:t> malmgård - Gröna gården – </a:t>
            </a:r>
            <a:br>
              <a:rPr lang="sv-SE" sz="3200" b="1" dirty="0">
                <a:latin typeface="Bookman Old Style" panose="02050604050505020204" pitchFamily="18" charset="0"/>
              </a:rPr>
            </a:br>
            <a:r>
              <a:rPr lang="sv-SE" sz="3200" b="1" dirty="0">
                <a:latin typeface="Bookman Old Style" panose="02050604050505020204" pitchFamily="18" charset="0"/>
              </a:rPr>
              <a:t>Åsöbergets kulturreservat </a:t>
            </a:r>
            <a:br>
              <a:rPr lang="sv-SE" sz="3200" b="1" dirty="0">
                <a:latin typeface="Bookman Old Style" panose="02050604050505020204" pitchFamily="18" charset="0"/>
              </a:rPr>
            </a:br>
            <a:endParaRPr lang="sv-SE" sz="3200" b="1" dirty="0">
              <a:latin typeface="Bookman Old Style" panose="02050604050505020204" pitchFamily="18" charset="0"/>
            </a:endParaRPr>
          </a:p>
        </p:txBody>
      </p:sp>
      <p:pic>
        <p:nvPicPr>
          <p:cNvPr id="5" name="Bildobjekt 24">
            <a:extLst>
              <a:ext uri="{FF2B5EF4-FFF2-40B4-BE49-F238E27FC236}">
                <a16:creationId xmlns:a16="http://schemas.microsoft.com/office/drawing/2014/main" id="{BFA20A24-6D84-45C4-B39E-8C3AD06185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65" y="1702420"/>
            <a:ext cx="6809616" cy="3285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Bildobjekt 22">
            <a:extLst>
              <a:ext uri="{FF2B5EF4-FFF2-40B4-BE49-F238E27FC236}">
                <a16:creationId xmlns:a16="http://schemas.microsoft.com/office/drawing/2014/main" id="{D97DEAEE-4986-49E7-ABF4-8BE616016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1661">
            <a:off x="5854171" y="2906841"/>
            <a:ext cx="4203474" cy="3686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lips 6">
            <a:extLst>
              <a:ext uri="{FF2B5EF4-FFF2-40B4-BE49-F238E27FC236}">
                <a16:creationId xmlns:a16="http://schemas.microsoft.com/office/drawing/2014/main" id="{82CDE663-F611-4DB9-ABFB-CA86FF32095F}"/>
              </a:ext>
            </a:extLst>
          </p:cNvPr>
          <p:cNvSpPr/>
          <p:nvPr/>
        </p:nvSpPr>
        <p:spPr>
          <a:xfrm rot="18414160">
            <a:off x="7732506" y="4652522"/>
            <a:ext cx="735864" cy="1493422"/>
          </a:xfrm>
          <a:prstGeom prst="ellipse">
            <a:avLst/>
          </a:prstGeom>
          <a:solidFill>
            <a:schemeClr val="accent6">
              <a:lumMod val="40000"/>
              <a:lumOff val="60000"/>
              <a:alpha val="29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10569942-B40B-439D-A7E8-5520A3B8F3E6}"/>
              </a:ext>
            </a:extLst>
          </p:cNvPr>
          <p:cNvSpPr txBox="1"/>
          <p:nvPr/>
        </p:nvSpPr>
        <p:spPr>
          <a:xfrm>
            <a:off x="8258174" y="4791781"/>
            <a:ext cx="1962479" cy="369332"/>
          </a:xfrm>
          <a:prstGeom prst="rect">
            <a:avLst/>
          </a:prstGeom>
          <a:solidFill>
            <a:schemeClr val="accent6">
              <a:lumMod val="40000"/>
              <a:lumOff val="60000"/>
              <a:alpha val="41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sv-SE" b="1" dirty="0" err="1">
                <a:solidFill>
                  <a:srgbClr val="C00000"/>
                </a:solidFill>
              </a:rPr>
              <a:t>Hovings</a:t>
            </a:r>
            <a:r>
              <a:rPr lang="sv-SE" b="1" dirty="0">
                <a:solidFill>
                  <a:srgbClr val="C00000"/>
                </a:solidFill>
              </a:rPr>
              <a:t> Malmgård</a:t>
            </a:r>
          </a:p>
        </p:txBody>
      </p:sp>
      <p:sp>
        <p:nvSpPr>
          <p:cNvPr id="9" name="Pil: höger 8">
            <a:extLst>
              <a:ext uri="{FF2B5EF4-FFF2-40B4-BE49-F238E27FC236}">
                <a16:creationId xmlns:a16="http://schemas.microsoft.com/office/drawing/2014/main" id="{7AAE2657-0AB9-44A2-A3B4-3651C182BB9F}"/>
              </a:ext>
            </a:extLst>
          </p:cNvPr>
          <p:cNvSpPr/>
          <p:nvPr/>
        </p:nvSpPr>
        <p:spPr>
          <a:xfrm rot="11347368">
            <a:off x="1885019" y="2293618"/>
            <a:ext cx="2541780" cy="666918"/>
          </a:xfrm>
          <a:prstGeom prst="rightArrow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Pil: höger 10">
            <a:extLst>
              <a:ext uri="{FF2B5EF4-FFF2-40B4-BE49-F238E27FC236}">
                <a16:creationId xmlns:a16="http://schemas.microsoft.com/office/drawing/2014/main" id="{E544889A-1ECE-490C-A93D-180D62E4810A}"/>
              </a:ext>
            </a:extLst>
          </p:cNvPr>
          <p:cNvSpPr/>
          <p:nvPr/>
        </p:nvSpPr>
        <p:spPr>
          <a:xfrm rot="12359922">
            <a:off x="3795740" y="3246056"/>
            <a:ext cx="3938065" cy="724118"/>
          </a:xfrm>
          <a:prstGeom prst="rightArrow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Pil: höger 11">
            <a:extLst>
              <a:ext uri="{FF2B5EF4-FFF2-40B4-BE49-F238E27FC236}">
                <a16:creationId xmlns:a16="http://schemas.microsoft.com/office/drawing/2014/main" id="{78B9B733-7540-4BB2-8D09-CF1C807890BC}"/>
              </a:ext>
            </a:extLst>
          </p:cNvPr>
          <p:cNvSpPr/>
          <p:nvPr/>
        </p:nvSpPr>
        <p:spPr>
          <a:xfrm rot="13546556">
            <a:off x="6835074" y="4863186"/>
            <a:ext cx="2643598" cy="580451"/>
          </a:xfrm>
          <a:prstGeom prst="rightArrow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74844AF7-CF1F-43BB-B558-79E14AAC135E}"/>
              </a:ext>
            </a:extLst>
          </p:cNvPr>
          <p:cNvSpPr txBox="1"/>
          <p:nvPr/>
        </p:nvSpPr>
        <p:spPr>
          <a:xfrm>
            <a:off x="6505575" y="3552825"/>
            <a:ext cx="1543038" cy="369332"/>
          </a:xfrm>
          <a:prstGeom prst="rect">
            <a:avLst/>
          </a:prstGeom>
          <a:solidFill>
            <a:schemeClr val="accent6">
              <a:lumMod val="20000"/>
              <a:lumOff val="80000"/>
              <a:alpha val="46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sv-SE" b="1" dirty="0">
                <a:solidFill>
                  <a:srgbClr val="C00000"/>
                </a:solidFill>
              </a:rPr>
              <a:t>Gröna Gården</a:t>
            </a:r>
          </a:p>
        </p:txBody>
      </p:sp>
      <p:sp>
        <p:nvSpPr>
          <p:cNvPr id="16" name="textruta 15">
            <a:extLst>
              <a:ext uri="{FF2B5EF4-FFF2-40B4-BE49-F238E27FC236}">
                <a16:creationId xmlns:a16="http://schemas.microsoft.com/office/drawing/2014/main" id="{2E39ACC9-9C3C-BF2D-AE44-59D82EB8144A}"/>
              </a:ext>
            </a:extLst>
          </p:cNvPr>
          <p:cNvSpPr txBox="1"/>
          <p:nvPr/>
        </p:nvSpPr>
        <p:spPr>
          <a:xfrm>
            <a:off x="2709412" y="2073286"/>
            <a:ext cx="2776783" cy="369332"/>
          </a:xfrm>
          <a:prstGeom prst="rect">
            <a:avLst/>
          </a:prstGeom>
          <a:solidFill>
            <a:schemeClr val="accent6">
              <a:lumMod val="20000"/>
              <a:lumOff val="80000"/>
              <a:alpha val="46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sv-SE" b="1" dirty="0">
                <a:solidFill>
                  <a:srgbClr val="C00000"/>
                </a:solidFill>
              </a:rPr>
              <a:t>Åsöbergets kulturreservat</a:t>
            </a:r>
          </a:p>
        </p:txBody>
      </p:sp>
      <p:sp>
        <p:nvSpPr>
          <p:cNvPr id="17" name="textruta 16">
            <a:extLst>
              <a:ext uri="{FF2B5EF4-FFF2-40B4-BE49-F238E27FC236}">
                <a16:creationId xmlns:a16="http://schemas.microsoft.com/office/drawing/2014/main" id="{68A315AC-3C12-B281-D2E3-4CBA70BEE81D}"/>
              </a:ext>
            </a:extLst>
          </p:cNvPr>
          <p:cNvSpPr txBox="1"/>
          <p:nvPr/>
        </p:nvSpPr>
        <p:spPr>
          <a:xfrm>
            <a:off x="438539" y="2718535"/>
            <a:ext cx="1225709" cy="2142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sv-SE" dirty="0"/>
          </a:p>
        </p:txBody>
      </p:sp>
      <p:sp>
        <p:nvSpPr>
          <p:cNvPr id="19" name="textruta 18">
            <a:extLst>
              <a:ext uri="{FF2B5EF4-FFF2-40B4-BE49-F238E27FC236}">
                <a16:creationId xmlns:a16="http://schemas.microsoft.com/office/drawing/2014/main" id="{F73FED22-EF42-559E-EB89-8E8EAF41546D}"/>
              </a:ext>
            </a:extLst>
          </p:cNvPr>
          <p:cNvSpPr txBox="1"/>
          <p:nvPr/>
        </p:nvSpPr>
        <p:spPr>
          <a:xfrm rot="462051">
            <a:off x="5656449" y="6168676"/>
            <a:ext cx="4210303" cy="5830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sv-SE" dirty="0"/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42E70823-B16E-819D-3FD6-A1F6866C24A4}"/>
              </a:ext>
            </a:extLst>
          </p:cNvPr>
          <p:cNvSpPr/>
          <p:nvPr/>
        </p:nvSpPr>
        <p:spPr>
          <a:xfrm rot="20024870">
            <a:off x="7828352" y="5258009"/>
            <a:ext cx="480554" cy="12400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3" name="textruta 22">
            <a:extLst>
              <a:ext uri="{FF2B5EF4-FFF2-40B4-BE49-F238E27FC236}">
                <a16:creationId xmlns:a16="http://schemas.microsoft.com/office/drawing/2014/main" id="{0E364E38-8838-D033-0626-876B14C37D33}"/>
              </a:ext>
            </a:extLst>
          </p:cNvPr>
          <p:cNvSpPr txBox="1"/>
          <p:nvPr/>
        </p:nvSpPr>
        <p:spPr>
          <a:xfrm>
            <a:off x="1848224" y="4826562"/>
            <a:ext cx="4920286" cy="1754326"/>
          </a:xfrm>
          <a:prstGeom prst="rect">
            <a:avLst/>
          </a:prstGeom>
          <a:solidFill>
            <a:schemeClr val="accent6">
              <a:lumMod val="20000"/>
              <a:lumOff val="80000"/>
              <a:alpha val="46000"/>
            </a:schemeClr>
          </a:solidFill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sv-SE" sz="36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sv-SE" sz="3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Fogelströms stråk</a:t>
            </a:r>
          </a:p>
          <a:p>
            <a:pPr algn="ctr"/>
            <a:endParaRPr lang="sv-SE" sz="36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5" name="textruta 24">
            <a:extLst>
              <a:ext uri="{FF2B5EF4-FFF2-40B4-BE49-F238E27FC236}">
                <a16:creationId xmlns:a16="http://schemas.microsoft.com/office/drawing/2014/main" id="{A88052B0-7D5D-26AA-B753-E51FC45BFF9A}"/>
              </a:ext>
            </a:extLst>
          </p:cNvPr>
          <p:cNvSpPr txBox="1"/>
          <p:nvPr/>
        </p:nvSpPr>
        <p:spPr>
          <a:xfrm>
            <a:off x="7998331" y="2533869"/>
            <a:ext cx="1543038" cy="369332"/>
          </a:xfrm>
          <a:prstGeom prst="rect">
            <a:avLst/>
          </a:prstGeom>
          <a:solidFill>
            <a:schemeClr val="accent6">
              <a:lumMod val="20000"/>
              <a:lumOff val="80000"/>
              <a:alpha val="46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v-SE" b="1" dirty="0">
                <a:solidFill>
                  <a:srgbClr val="C00000"/>
                </a:solidFill>
              </a:rPr>
              <a:t>Fåfängan</a:t>
            </a:r>
          </a:p>
        </p:txBody>
      </p:sp>
      <p:sp>
        <p:nvSpPr>
          <p:cNvPr id="26" name="textruta 25">
            <a:extLst>
              <a:ext uri="{FF2B5EF4-FFF2-40B4-BE49-F238E27FC236}">
                <a16:creationId xmlns:a16="http://schemas.microsoft.com/office/drawing/2014/main" id="{4F6CADD3-06B8-F43D-897C-3089C0F1890E}"/>
              </a:ext>
            </a:extLst>
          </p:cNvPr>
          <p:cNvSpPr txBox="1"/>
          <p:nvPr/>
        </p:nvSpPr>
        <p:spPr>
          <a:xfrm>
            <a:off x="9720395" y="4034126"/>
            <a:ext cx="1543038" cy="369332"/>
          </a:xfrm>
          <a:prstGeom prst="rect">
            <a:avLst/>
          </a:prstGeom>
          <a:solidFill>
            <a:schemeClr val="accent6">
              <a:lumMod val="20000"/>
              <a:lumOff val="80000"/>
              <a:alpha val="46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v-SE" b="1" dirty="0">
                <a:solidFill>
                  <a:srgbClr val="C00000"/>
                </a:solidFill>
              </a:rPr>
              <a:t>Danvikstull</a:t>
            </a:r>
          </a:p>
        </p:txBody>
      </p:sp>
      <p:sp>
        <p:nvSpPr>
          <p:cNvPr id="27" name="Rektangel 26">
            <a:extLst>
              <a:ext uri="{FF2B5EF4-FFF2-40B4-BE49-F238E27FC236}">
                <a16:creationId xmlns:a16="http://schemas.microsoft.com/office/drawing/2014/main" id="{065D9FB9-3D71-18AD-2FD4-E76B677F6799}"/>
              </a:ext>
            </a:extLst>
          </p:cNvPr>
          <p:cNvSpPr/>
          <p:nvPr/>
        </p:nvSpPr>
        <p:spPr>
          <a:xfrm rot="1612802">
            <a:off x="6360990" y="4216752"/>
            <a:ext cx="442333" cy="13597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596724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8E2DFD7-41CB-27A1-7F98-36DFEBFB6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b="1" dirty="0"/>
              <a:t>Så här ser EM:s nya bostadsgård vid Tegelviksgatan ut </a:t>
            </a:r>
            <a:r>
              <a:rPr lang="sv-SE" sz="1800" b="1" dirty="0"/>
              <a:t>(Ur EM:s säljmaterial)                 </a:t>
            </a:r>
            <a:r>
              <a:rPr lang="sv-SE" b="1" dirty="0"/>
              <a:t>Plats för barn?? </a:t>
            </a:r>
          </a:p>
        </p:txBody>
      </p:sp>
      <p:pic>
        <p:nvPicPr>
          <p:cNvPr id="1026" name="Picture 2" descr="624271-420-1_045">
            <a:extLst>
              <a:ext uri="{FF2B5EF4-FFF2-40B4-BE49-F238E27FC236}">
                <a16:creationId xmlns:a16="http://schemas.microsoft.com/office/drawing/2014/main" id="{88B0D867-D5BE-8AAD-8C88-2F4F39C9443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9" y="1849016"/>
            <a:ext cx="6379805" cy="4253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624271-420-1_045">
            <a:extLst>
              <a:ext uri="{FF2B5EF4-FFF2-40B4-BE49-F238E27FC236}">
                <a16:creationId xmlns:a16="http://schemas.microsoft.com/office/drawing/2014/main" id="{8C7060A8-86DA-C416-6BA4-58D4D15A07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14" t="69675" r="44236" b="4153"/>
          <a:stretch/>
        </p:blipFill>
        <p:spPr bwMode="auto">
          <a:xfrm>
            <a:off x="7245934" y="1690688"/>
            <a:ext cx="4305364" cy="3163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6" name="Pennanteckning 15">
                <a:extLst>
                  <a:ext uri="{FF2B5EF4-FFF2-40B4-BE49-F238E27FC236}">
                    <a16:creationId xmlns:a16="http://schemas.microsoft.com/office/drawing/2014/main" id="{A8284A71-7DE7-5E15-2DC7-38523BABED91}"/>
                  </a:ext>
                </a:extLst>
              </p14:cNvPr>
              <p14:cNvContentPartPr/>
              <p14:nvPr/>
            </p14:nvContentPartPr>
            <p14:xfrm>
              <a:off x="3732208" y="4273670"/>
              <a:ext cx="5623920" cy="2099520"/>
            </p14:xfrm>
          </p:contentPart>
        </mc:Choice>
        <mc:Fallback xmlns="">
          <p:pic>
            <p:nvPicPr>
              <p:cNvPr id="16" name="Pennanteckning 15">
                <a:extLst>
                  <a:ext uri="{FF2B5EF4-FFF2-40B4-BE49-F238E27FC236}">
                    <a16:creationId xmlns:a16="http://schemas.microsoft.com/office/drawing/2014/main" id="{A8284A71-7DE7-5E15-2DC7-38523BABED9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69568" y="4210670"/>
                <a:ext cx="5749560" cy="2225160"/>
              </a:xfrm>
              <a:prstGeom prst="rect">
                <a:avLst/>
              </a:prstGeom>
            </p:spPr>
          </p:pic>
        </mc:Fallback>
      </mc:AlternateContent>
      <p:sp>
        <p:nvSpPr>
          <p:cNvPr id="19" name="Pil: höger 18">
            <a:extLst>
              <a:ext uri="{FF2B5EF4-FFF2-40B4-BE49-F238E27FC236}">
                <a16:creationId xmlns:a16="http://schemas.microsoft.com/office/drawing/2014/main" id="{886B1A29-4DC9-0700-5882-F23E8297568E}"/>
              </a:ext>
            </a:extLst>
          </p:cNvPr>
          <p:cNvSpPr/>
          <p:nvPr/>
        </p:nvSpPr>
        <p:spPr>
          <a:xfrm rot="18222382">
            <a:off x="8750975" y="4258328"/>
            <a:ext cx="978408" cy="391046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0" name="textruta 19">
            <a:extLst>
              <a:ext uri="{FF2B5EF4-FFF2-40B4-BE49-F238E27FC236}">
                <a16:creationId xmlns:a16="http://schemas.microsoft.com/office/drawing/2014/main" id="{5A15F307-2C47-BE60-4BF9-73B6F3B82997}"/>
              </a:ext>
            </a:extLst>
          </p:cNvPr>
          <p:cNvSpPr txBox="1"/>
          <p:nvPr/>
        </p:nvSpPr>
        <p:spPr>
          <a:xfrm rot="19407857">
            <a:off x="6980752" y="5192550"/>
            <a:ext cx="1859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>
                <a:solidFill>
                  <a:schemeClr val="accent6">
                    <a:lumMod val="75000"/>
                  </a:schemeClr>
                </a:solidFill>
              </a:rPr>
              <a:t>Gårdens lekplats</a:t>
            </a:r>
          </a:p>
        </p:txBody>
      </p:sp>
      <p:sp>
        <p:nvSpPr>
          <p:cNvPr id="21" name="textruta 20">
            <a:extLst>
              <a:ext uri="{FF2B5EF4-FFF2-40B4-BE49-F238E27FC236}">
                <a16:creationId xmlns:a16="http://schemas.microsoft.com/office/drawing/2014/main" id="{1F194043-C3A1-5C8B-74B7-DBBA298F5629}"/>
              </a:ext>
            </a:extLst>
          </p:cNvPr>
          <p:cNvSpPr txBox="1"/>
          <p:nvPr/>
        </p:nvSpPr>
        <p:spPr>
          <a:xfrm>
            <a:off x="7910413" y="5435546"/>
            <a:ext cx="407460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400" b="1" dirty="0" err="1">
                <a:solidFill>
                  <a:schemeClr val="accent6">
                    <a:lumMod val="75000"/>
                  </a:schemeClr>
                </a:solidFill>
              </a:rPr>
              <a:t>Hovings</a:t>
            </a:r>
            <a:r>
              <a:rPr lang="sv-SE" sz="4400" b="1" dirty="0">
                <a:solidFill>
                  <a:schemeClr val="accent6">
                    <a:lumMod val="75000"/>
                  </a:schemeClr>
                </a:solidFill>
              </a:rPr>
              <a:t> grönska behövs!</a:t>
            </a:r>
            <a:endParaRPr lang="sv-SE" sz="44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5993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25A0AFD-0F9D-DEB0-AA3B-78974E4CB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257" y="365125"/>
            <a:ext cx="11402008" cy="1603634"/>
          </a:xfrm>
        </p:spPr>
        <p:txBody>
          <a:bodyPr>
            <a:normAutofit fontScale="90000"/>
          </a:bodyPr>
          <a:lstStyle/>
          <a:p>
            <a:r>
              <a:rPr lang="sv-SE" b="1" dirty="0">
                <a:solidFill>
                  <a:srgbClr val="C00000"/>
                </a:solidFill>
              </a:rPr>
              <a:t>Dåligt förslag med många brister – okänt hur man löser</a:t>
            </a:r>
            <a:br>
              <a:rPr lang="sv-SE" dirty="0"/>
            </a:br>
            <a:endParaRPr lang="sv-SE" dirty="0"/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984F11AB-71BB-FDCF-190B-EBFD3FFB3E2D}"/>
              </a:ext>
            </a:extLst>
          </p:cNvPr>
          <p:cNvSpPr txBox="1"/>
          <p:nvPr/>
        </p:nvSpPr>
        <p:spPr>
          <a:xfrm>
            <a:off x="522514" y="1455576"/>
            <a:ext cx="8864082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dirty="0">
                <a:solidFill>
                  <a:srgbClr val="C00000"/>
                </a:solidFill>
              </a:rPr>
              <a:t>Angöring</a:t>
            </a:r>
            <a:r>
              <a:rPr lang="sv-SE" sz="3200" dirty="0"/>
              <a:t> via Alsnögatan</a:t>
            </a:r>
          </a:p>
          <a:p>
            <a:r>
              <a:rPr lang="sv-SE" sz="3200" dirty="0">
                <a:solidFill>
                  <a:srgbClr val="C00000"/>
                </a:solidFill>
              </a:rPr>
              <a:t>Entré</a:t>
            </a:r>
            <a:r>
              <a:rPr lang="sv-SE" sz="3200" dirty="0"/>
              <a:t> till vård och omsorgsboendet i </a:t>
            </a:r>
          </a:p>
          <a:p>
            <a:r>
              <a:rPr lang="sv-SE" sz="3200" dirty="0"/>
              <a:t>den indragna entrén. </a:t>
            </a:r>
          </a:p>
          <a:p>
            <a:r>
              <a:rPr lang="sv-SE" sz="3200" dirty="0">
                <a:solidFill>
                  <a:srgbClr val="C00000"/>
                </a:solidFill>
              </a:rPr>
              <a:t>Avfallshantering</a:t>
            </a:r>
            <a:r>
              <a:rPr lang="sv-SE" sz="3200" dirty="0"/>
              <a:t> ”kanske med </a:t>
            </a:r>
            <a:r>
              <a:rPr lang="sv-SE" sz="3200" dirty="0" err="1"/>
              <a:t>sopsug</a:t>
            </a:r>
            <a:r>
              <a:rPr lang="sv-SE" sz="3200" dirty="0"/>
              <a:t>”. </a:t>
            </a:r>
          </a:p>
          <a:p>
            <a:r>
              <a:rPr lang="sv-SE" sz="3200" dirty="0"/>
              <a:t>Tillkommer källsortering och grovsoprum. </a:t>
            </a:r>
          </a:p>
          <a:p>
            <a:r>
              <a:rPr lang="sv-SE" sz="3200" dirty="0"/>
              <a:t>”</a:t>
            </a:r>
            <a:r>
              <a:rPr lang="sv-SE" sz="3200" i="1" dirty="0"/>
              <a:t>Sopbil stannar längs Alsnögatan </a:t>
            </a:r>
          </a:p>
          <a:p>
            <a:r>
              <a:rPr lang="sv-SE" sz="3200" i="1" dirty="0"/>
              <a:t>och drar kärl till sopbilen”</a:t>
            </a:r>
            <a:r>
              <a:rPr lang="sv-SE" sz="3200" dirty="0"/>
              <a:t>!</a:t>
            </a:r>
          </a:p>
          <a:p>
            <a:r>
              <a:rPr lang="sv-SE" sz="3200" dirty="0"/>
              <a:t>(I en backe????)</a:t>
            </a:r>
          </a:p>
          <a:p>
            <a:r>
              <a:rPr lang="sv-SE" sz="3200" dirty="0">
                <a:solidFill>
                  <a:srgbClr val="C00000"/>
                </a:solidFill>
              </a:rPr>
              <a:t>Varu- och matleveranser</a:t>
            </a:r>
            <a:r>
              <a:rPr lang="sv-SE" sz="3200" dirty="0"/>
              <a:t> och </a:t>
            </a:r>
          </a:p>
          <a:p>
            <a:r>
              <a:rPr lang="sv-SE" sz="3200" dirty="0"/>
              <a:t>andra transporter??</a:t>
            </a:r>
          </a:p>
          <a:p>
            <a:endParaRPr lang="sv-SE" dirty="0"/>
          </a:p>
        </p:txBody>
      </p:sp>
      <p:pic>
        <p:nvPicPr>
          <p:cNvPr id="15" name="Platshållare för innehåll 7">
            <a:extLst>
              <a:ext uri="{FF2B5EF4-FFF2-40B4-BE49-F238E27FC236}">
                <a16:creationId xmlns:a16="http://schemas.microsoft.com/office/drawing/2014/main" id="{656D63A2-6418-2092-C934-C05675027F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095" r="59649" b="10604"/>
          <a:stretch/>
        </p:blipFill>
        <p:spPr>
          <a:xfrm>
            <a:off x="7848443" y="3102576"/>
            <a:ext cx="4190185" cy="3404295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CAE3F500-20F6-7D57-9985-38F28AB548E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6" t="45902" r="18302"/>
          <a:stretch/>
        </p:blipFill>
        <p:spPr bwMode="auto">
          <a:xfrm>
            <a:off x="7110801" y="1093552"/>
            <a:ext cx="4551590" cy="2106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Pil: höger 16">
            <a:extLst>
              <a:ext uri="{FF2B5EF4-FFF2-40B4-BE49-F238E27FC236}">
                <a16:creationId xmlns:a16="http://schemas.microsoft.com/office/drawing/2014/main" id="{D6525BA4-0F88-81BE-9A2B-2638A90DED3F}"/>
              </a:ext>
            </a:extLst>
          </p:cNvPr>
          <p:cNvSpPr/>
          <p:nvPr/>
        </p:nvSpPr>
        <p:spPr>
          <a:xfrm rot="288869">
            <a:off x="5100539" y="5135460"/>
            <a:ext cx="4562531" cy="484632"/>
          </a:xfrm>
          <a:prstGeom prst="rightArrow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8" name="Pil: höger 17">
            <a:extLst>
              <a:ext uri="{FF2B5EF4-FFF2-40B4-BE49-F238E27FC236}">
                <a16:creationId xmlns:a16="http://schemas.microsoft.com/office/drawing/2014/main" id="{2865334E-9247-D35D-5261-B301236E00A4}"/>
              </a:ext>
            </a:extLst>
          </p:cNvPr>
          <p:cNvSpPr/>
          <p:nvPr/>
        </p:nvSpPr>
        <p:spPr>
          <a:xfrm rot="20971851">
            <a:off x="5936904" y="2195757"/>
            <a:ext cx="2346048" cy="484632"/>
          </a:xfrm>
          <a:prstGeom prst="rightArrow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476693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43D67CB-395B-BE2B-CBE9-0AF7190912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8751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sv-SE" dirty="0">
                <a:solidFill>
                  <a:srgbClr val="C00000"/>
                </a:solidFill>
              </a:rPr>
              <a:t>						</a:t>
            </a:r>
            <a:endParaRPr lang="sv-SE" sz="3600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sv-SE" sz="3600" b="1" dirty="0">
                <a:solidFill>
                  <a:srgbClr val="C00000"/>
                </a:solidFill>
              </a:rPr>
              <a:t>        Ja till grönska för alla		       </a:t>
            </a:r>
          </a:p>
          <a:p>
            <a:pPr marL="0" indent="0">
              <a:buNone/>
            </a:pPr>
            <a:endParaRPr lang="sv-SE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01F6BC86-0B2D-7E49-ADB7-1E4BFE6591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3165" y="2842721"/>
            <a:ext cx="4744811" cy="2923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DFD7BE20-4F54-9B2D-5A86-6A42B032B7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5" t="-1" r="13122" b="24660"/>
          <a:stretch/>
        </p:blipFill>
        <p:spPr bwMode="auto">
          <a:xfrm>
            <a:off x="708349" y="1522020"/>
            <a:ext cx="6344816" cy="3952581"/>
          </a:xfrm>
          <a:prstGeom prst="rect">
            <a:avLst/>
          </a:prstGeom>
          <a:noFill/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509D348E-909F-C039-EAEB-09E9275FBAC5}"/>
              </a:ext>
            </a:extLst>
          </p:cNvPr>
          <p:cNvSpPr txBox="1"/>
          <p:nvPr/>
        </p:nvSpPr>
        <p:spPr>
          <a:xfrm>
            <a:off x="7611836" y="798982"/>
            <a:ext cx="39640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sv-SE" sz="3600" b="1" dirty="0">
                <a:solidFill>
                  <a:srgbClr val="C00000"/>
                </a:solidFill>
              </a:rPr>
              <a:t>Nej till förstörda 	      kulturvärden och hårdexploatering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1FC2C67E-994B-17BB-25C8-DD7465D6DFD0}"/>
              </a:ext>
            </a:extLst>
          </p:cNvPr>
          <p:cNvSpPr txBox="1"/>
          <p:nvPr/>
        </p:nvSpPr>
        <p:spPr>
          <a:xfrm>
            <a:off x="6932645" y="5542384"/>
            <a:ext cx="4865331" cy="37840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735946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C699D6B-4BE6-C816-1DE7-DB0E03059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A63AAD3D-B3D9-D775-DF20-4270FC6617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5233" y="167084"/>
            <a:ext cx="11705881" cy="6009879"/>
          </a:xfrm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3F5EEEC7-55BC-7C7D-1A6E-C246E6C3FC5B}"/>
              </a:ext>
            </a:extLst>
          </p:cNvPr>
          <p:cNvSpPr txBox="1"/>
          <p:nvPr/>
        </p:nvSpPr>
        <p:spPr>
          <a:xfrm>
            <a:off x="7669762" y="4957973"/>
            <a:ext cx="43813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600" b="1" dirty="0">
                <a:solidFill>
                  <a:schemeClr val="bg1"/>
                </a:solidFill>
              </a:rPr>
              <a:t>En grön oas och föreningslokaler</a:t>
            </a:r>
          </a:p>
        </p:txBody>
      </p:sp>
    </p:spTree>
    <p:extLst>
      <p:ext uri="{BB962C8B-B14F-4D97-AF65-F5344CB8AC3E}">
        <p14:creationId xmlns:p14="http://schemas.microsoft.com/office/powerpoint/2010/main" val="31757492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5338FC2E-F81B-1BD9-8401-5990F6C782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5616" y="48714"/>
            <a:ext cx="9629662" cy="6809285"/>
          </a:xfrm>
          <a:prstGeom prst="rect">
            <a:avLst/>
          </a:prstGeom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270B0B16-BDB8-F89D-4C22-4A4F5477CC7C}"/>
              </a:ext>
            </a:extLst>
          </p:cNvPr>
          <p:cNvSpPr txBox="1"/>
          <p:nvPr/>
        </p:nvSpPr>
        <p:spPr>
          <a:xfrm>
            <a:off x="6876660" y="5732414"/>
            <a:ext cx="43813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600" b="1" dirty="0">
                <a:solidFill>
                  <a:schemeClr val="bg1"/>
                </a:solidFill>
              </a:rPr>
              <a:t>En grön oas och föreningslokaler</a:t>
            </a:r>
          </a:p>
        </p:txBody>
      </p:sp>
    </p:spTree>
    <p:extLst>
      <p:ext uri="{BB962C8B-B14F-4D97-AF65-F5344CB8AC3E}">
        <p14:creationId xmlns:p14="http://schemas.microsoft.com/office/powerpoint/2010/main" val="34033390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tbubbla: nedåtpil 4">
            <a:extLst>
              <a:ext uri="{FF2B5EF4-FFF2-40B4-BE49-F238E27FC236}">
                <a16:creationId xmlns:a16="http://schemas.microsoft.com/office/drawing/2014/main" id="{BF09ADFA-3C5E-FC09-FC5E-D8E90429AF60}"/>
              </a:ext>
            </a:extLst>
          </p:cNvPr>
          <p:cNvSpPr/>
          <p:nvPr/>
        </p:nvSpPr>
        <p:spPr>
          <a:xfrm>
            <a:off x="177281" y="192768"/>
            <a:ext cx="5756988" cy="5984195"/>
          </a:xfrm>
          <a:prstGeom prst="downArrowCallout">
            <a:avLst>
              <a:gd name="adj1" fmla="val 15588"/>
              <a:gd name="adj2" fmla="val 25000"/>
              <a:gd name="adj3" fmla="val 25000"/>
              <a:gd name="adj4" fmla="val 64977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v-SE" sz="2800" b="0" i="0" u="none" strike="noStrike" baseline="0" dirty="0">
                <a:latin typeface="Calibri" panose="020F0502020204030204" pitchFamily="34" charset="0"/>
              </a:rPr>
              <a:t> </a:t>
            </a:r>
            <a:r>
              <a:rPr lang="sv-SE" sz="28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</a:rPr>
              <a:t>anser att det är anmärkningsvärt och förkastligt att Stockholms stad är väl medveten om områdets kulturhistoriska värde samt grönskans viktiga betydelse men ändå väljer</a:t>
            </a:r>
            <a:r>
              <a:rPr lang="sv-SE" sz="280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sv-SE" sz="28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</a:rPr>
              <a:t>att gå vidare med exploateringen.</a:t>
            </a:r>
          </a:p>
          <a:p>
            <a:pPr lvl="1"/>
            <a:r>
              <a:rPr lang="sv-SE" sz="2800" b="1" dirty="0">
                <a:solidFill>
                  <a:srgbClr val="C00000"/>
                </a:solidFill>
                <a:latin typeface="Calibri" panose="020F0502020204030204" pitchFamily="34" charset="0"/>
              </a:rPr>
              <a:t>          Katarina hembygdsförening</a:t>
            </a:r>
            <a:endParaRPr lang="sv-SE" sz="2800" b="1" i="0" u="none" strike="noStrike" baseline="0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sp>
        <p:nvSpPr>
          <p:cNvPr id="6" name="Pratbubbla: nedåtpil 5">
            <a:extLst>
              <a:ext uri="{FF2B5EF4-FFF2-40B4-BE49-F238E27FC236}">
                <a16:creationId xmlns:a16="http://schemas.microsoft.com/office/drawing/2014/main" id="{094B6DA4-FBEF-84F3-BFB8-101FC43FB2F7}"/>
              </a:ext>
            </a:extLst>
          </p:cNvPr>
          <p:cNvSpPr/>
          <p:nvPr/>
        </p:nvSpPr>
        <p:spPr>
          <a:xfrm>
            <a:off x="6257731" y="192767"/>
            <a:ext cx="5756988" cy="4486275"/>
          </a:xfrm>
          <a:prstGeom prst="downArrowCallout">
            <a:avLst>
              <a:gd name="adj1" fmla="val 15588"/>
              <a:gd name="adj2" fmla="val 25000"/>
              <a:gd name="adj3" fmla="val 25000"/>
              <a:gd name="adj4" fmla="val 64977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l">
              <a:buFont typeface="Arial" panose="020B0604020202020204" pitchFamily="34" charset="0"/>
              <a:buChar char="•"/>
            </a:pPr>
            <a:endParaRPr lang="sv-SE" sz="2800" b="0" i="0" u="none" strike="noStrike" baseline="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v-SE" sz="28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</a:rPr>
              <a:t>uppmanar också Stockholm stad att sluta åsidosätta sina egna tidigare beslut om vad som är skyddsvärt och att sluta exploatera parker och grönområden, oavsett storlek.</a:t>
            </a:r>
          </a:p>
          <a:p>
            <a:r>
              <a:rPr lang="sv-SE" sz="2800" b="1" dirty="0">
                <a:solidFill>
                  <a:srgbClr val="C00000"/>
                </a:solidFill>
                <a:latin typeface="Calibri" panose="020F0502020204030204" pitchFamily="34" charset="0"/>
              </a:rPr>
              <a:t>             Katarina hembygdsförening</a:t>
            </a:r>
            <a:endParaRPr lang="sv-SE" sz="2800" b="1" i="0" u="none" strike="noStrike" baseline="0" dirty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pPr algn="l"/>
            <a:endParaRPr lang="sv-SE" sz="2800" dirty="0">
              <a:solidFill>
                <a:schemeClr val="tx1"/>
              </a:solidFill>
            </a:endParaRPr>
          </a:p>
        </p:txBody>
      </p:sp>
      <p:sp>
        <p:nvSpPr>
          <p:cNvPr id="7" name="Platshållare för innehåll 6">
            <a:extLst>
              <a:ext uri="{FF2B5EF4-FFF2-40B4-BE49-F238E27FC236}">
                <a16:creationId xmlns:a16="http://schemas.microsoft.com/office/drawing/2014/main" id="{6668594D-7415-3BA7-A84F-2E3280168B86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679163" y="4838840"/>
            <a:ext cx="5170714" cy="1436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fontAlgn="auto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v-SE" sz="2800" b="1" i="0" u="none" strike="noStrike" kern="1200" cap="none" spc="0" baseline="0" dirty="0">
                <a:solidFill>
                  <a:srgbClr val="000000"/>
                </a:solidFill>
                <a:uFillTx/>
                <a:latin typeface="Calibri" pitchFamily="34"/>
                <a:ea typeface="Calibri" pitchFamily="34"/>
                <a:cs typeface="Times New Roman" pitchFamily="18"/>
              </a:rPr>
              <a:t>Samråd pågår till 22 januari 2024</a:t>
            </a:r>
          </a:p>
          <a:p>
            <a:pPr marL="0" marR="0" lvl="0" indent="0" algn="l" defTabSz="914400" rtl="0" fontAlgn="auto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v-SE" sz="2400" b="1" i="0" u="none" strike="noStrike" kern="1200" cap="none" spc="0" baseline="0" dirty="0">
                <a:solidFill>
                  <a:srgbClr val="000000"/>
                </a:solidFill>
                <a:uFillTx/>
                <a:latin typeface="Calibri" pitchFamily="34"/>
                <a:ea typeface="Calibri" pitchFamily="34"/>
                <a:cs typeface="Times New Roman" pitchFamily="18"/>
              </a:rPr>
              <a:t>Alla kan yttra sig! Måste ske skriftligt</a:t>
            </a:r>
          </a:p>
          <a:p>
            <a:pPr marL="0" marR="0" lvl="0" indent="0" algn="l" defTabSz="914400" rtl="0" fontAlgn="auto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sv-SE" sz="1800" b="1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12566198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3">
            <a:extLst>
              <a:ext uri="{FF2B5EF4-FFF2-40B4-BE49-F238E27FC236}">
                <a16:creationId xmlns:a16="http://schemas.microsoft.com/office/drawing/2014/main" id="{AED3168B-F25F-93D6-BCAE-6F8C41C62A9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76400" y="303947"/>
            <a:ext cx="10515600" cy="1325563"/>
          </a:xfrm>
        </p:spPr>
        <p:txBody>
          <a:bodyPr>
            <a:normAutofit fontScale="90000"/>
          </a:bodyPr>
          <a:lstStyle/>
          <a:p>
            <a:pPr lvl="0" algn="ctr"/>
            <a:r>
              <a:rPr lang="sv-SE" sz="4000" b="1" dirty="0">
                <a:latin typeface="Calibri"/>
              </a:rPr>
              <a:t>               </a:t>
            </a:r>
            <a:r>
              <a:rPr lang="sv-SE" sz="3600" b="1" dirty="0" err="1">
                <a:solidFill>
                  <a:srgbClr val="C00000"/>
                </a:solidFill>
                <a:latin typeface="Calibri"/>
              </a:rPr>
              <a:t>Hovings</a:t>
            </a:r>
            <a:r>
              <a:rPr lang="sv-SE" sz="3600" b="1" dirty="0">
                <a:solidFill>
                  <a:srgbClr val="C00000"/>
                </a:solidFill>
                <a:latin typeface="Calibri"/>
              </a:rPr>
              <a:t> malmgård - byggd 1770</a:t>
            </a:r>
            <a:br>
              <a:rPr lang="sv-SE" sz="3600" b="1" dirty="0">
                <a:solidFill>
                  <a:srgbClr val="C00000"/>
                </a:solidFill>
                <a:latin typeface="Calibri"/>
              </a:rPr>
            </a:br>
            <a:r>
              <a:rPr lang="sv-SE" sz="3600" b="1" dirty="0">
                <a:solidFill>
                  <a:srgbClr val="C00000"/>
                </a:solidFill>
                <a:latin typeface="Calibri"/>
              </a:rPr>
              <a:t>                 </a:t>
            </a:r>
            <a:r>
              <a:rPr lang="sv-SE" sz="3100" b="1" dirty="0">
                <a:latin typeface="Calibri"/>
              </a:rPr>
              <a:t>Ca 2 000 </a:t>
            </a:r>
            <a:r>
              <a:rPr lang="sv-SE" sz="3100" b="1" dirty="0" err="1">
                <a:latin typeface="Calibri"/>
              </a:rPr>
              <a:t>lgh</a:t>
            </a:r>
            <a:r>
              <a:rPr lang="sv-SE" sz="3100" b="1" dirty="0">
                <a:latin typeface="Calibri"/>
              </a:rPr>
              <a:t> med ca 5 000 boende </a:t>
            </a:r>
            <a:br>
              <a:rPr lang="sv-SE" sz="3100" b="1" dirty="0">
                <a:latin typeface="Calibri"/>
              </a:rPr>
            </a:br>
            <a:r>
              <a:rPr lang="sv-SE" sz="3100" b="1" dirty="0">
                <a:latin typeface="Calibri"/>
              </a:rPr>
              <a:t>               i de allra närmaste kvarteren                </a:t>
            </a:r>
          </a:p>
        </p:txBody>
      </p:sp>
      <p:pic>
        <p:nvPicPr>
          <p:cNvPr id="3" name="Platshållare för innehåll 6">
            <a:extLst>
              <a:ext uri="{FF2B5EF4-FFF2-40B4-BE49-F238E27FC236}">
                <a16:creationId xmlns:a16="http://schemas.microsoft.com/office/drawing/2014/main" id="{B542D6DF-E17D-A0DE-07BF-9C33ED8E89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5"/>
            <a:ext cx="2207126" cy="2001733"/>
          </a:xfrm>
        </p:spPr>
      </p:pic>
      <p:pic>
        <p:nvPicPr>
          <p:cNvPr id="4" name="Platshållare för innehåll 10">
            <a:extLst>
              <a:ext uri="{FF2B5EF4-FFF2-40B4-BE49-F238E27FC236}">
                <a16:creationId xmlns:a16="http://schemas.microsoft.com/office/drawing/2014/main" id="{11EE73D9-5C44-E247-DE57-AA0D3114738F}"/>
              </a:ext>
            </a:extLst>
          </p:cNvPr>
          <p:cNvPicPr>
            <a:picLocks noGrp="1" noChangeAspect="1"/>
          </p:cNvPicPr>
          <p:nvPr>
            <p:ph idx="2"/>
          </p:nvPr>
        </p:nvPicPr>
        <p:blipFill>
          <a:blip r:embed="rId3"/>
          <a:stretch>
            <a:fillRect/>
          </a:stretch>
        </p:blipFill>
        <p:spPr>
          <a:xfrm>
            <a:off x="5711999" y="1795463"/>
            <a:ext cx="5750890" cy="4486275"/>
          </a:xfrm>
        </p:spPr>
      </p:pic>
      <p:pic>
        <p:nvPicPr>
          <p:cNvPr id="5" name="Bildobjekt 21" descr="En bild som visar karta, Plan&#10;&#10;Automatiskt genererad beskrivning">
            <a:extLst>
              <a:ext uri="{FF2B5EF4-FFF2-40B4-BE49-F238E27FC236}">
                <a16:creationId xmlns:a16="http://schemas.microsoft.com/office/drawing/2014/main" id="{8B46C7ED-94E5-0ABA-2126-D3AE5E1AD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625" y="2114549"/>
            <a:ext cx="3533753" cy="4167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 5">
            <a:extLst>
              <a:ext uri="{FF2B5EF4-FFF2-40B4-BE49-F238E27FC236}">
                <a16:creationId xmlns:a16="http://schemas.microsoft.com/office/drawing/2014/main" id="{85D5DFAB-5A63-1444-1B32-C20FB3FC007A}"/>
              </a:ext>
            </a:extLst>
          </p:cNvPr>
          <p:cNvSpPr/>
          <p:nvPr/>
        </p:nvSpPr>
        <p:spPr>
          <a:xfrm rot="2127657">
            <a:off x="4372044" y="3222598"/>
            <a:ext cx="1218136" cy="6858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Ellips 6">
            <a:extLst>
              <a:ext uri="{FF2B5EF4-FFF2-40B4-BE49-F238E27FC236}">
                <a16:creationId xmlns:a16="http://schemas.microsoft.com/office/drawing/2014/main" id="{4F8997C8-310F-7600-A89E-D4ED3CFFF318}"/>
              </a:ext>
            </a:extLst>
          </p:cNvPr>
          <p:cNvSpPr/>
          <p:nvPr/>
        </p:nvSpPr>
        <p:spPr>
          <a:xfrm>
            <a:off x="2203041" y="1027906"/>
            <a:ext cx="721134" cy="662782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BFE79E36-F11B-4991-CB96-C6E760BBA9F1}"/>
              </a:ext>
            </a:extLst>
          </p:cNvPr>
          <p:cNvSpPr txBox="1"/>
          <p:nvPr/>
        </p:nvSpPr>
        <p:spPr>
          <a:xfrm rot="17083897">
            <a:off x="806494" y="4188784"/>
            <a:ext cx="2496738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v-SE" sz="2400" b="1" dirty="0">
                <a:solidFill>
                  <a:srgbClr val="CC99FF"/>
                </a:solidFill>
              </a:rPr>
              <a:t>Persikan 1 240 lägenheter nästan</a:t>
            </a:r>
          </a:p>
          <a:p>
            <a:r>
              <a:rPr lang="sv-SE" sz="2400" b="1" dirty="0">
                <a:solidFill>
                  <a:srgbClr val="CC99FF"/>
                </a:solidFill>
              </a:rPr>
              <a:t> utan parker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EE92E25C-7CB8-084C-7FA6-C86A9C0FC996}"/>
              </a:ext>
            </a:extLst>
          </p:cNvPr>
          <p:cNvSpPr txBox="1"/>
          <p:nvPr/>
        </p:nvSpPr>
        <p:spPr>
          <a:xfrm rot="17176267">
            <a:off x="3409857" y="4956553"/>
            <a:ext cx="2397161" cy="646331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sv-SE" b="1" dirty="0"/>
              <a:t>Norra Hammarby-</a:t>
            </a:r>
          </a:p>
          <a:p>
            <a:r>
              <a:rPr lang="sv-SE" b="1" dirty="0"/>
              <a:t>hamnen ca 800 </a:t>
            </a:r>
            <a:r>
              <a:rPr lang="sv-SE" b="1" dirty="0" err="1"/>
              <a:t>lägenh</a:t>
            </a:r>
            <a:r>
              <a:rPr lang="sv-SE" b="1" dirty="0"/>
              <a:t>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8F02AF3-A67C-22D9-D693-F61AAFC9D7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b="1" dirty="0">
                <a:solidFill>
                  <a:srgbClr val="C00000"/>
                </a:solidFill>
              </a:rPr>
              <a:t>Vårt Budskap	                       </a:t>
            </a:r>
            <a:r>
              <a:rPr lang="sv-SE" sz="2700" b="1" dirty="0">
                <a:solidFill>
                  <a:srgbClr val="C00000"/>
                </a:solidFill>
              </a:rPr>
              <a:t>Arbetsgruppen för </a:t>
            </a:r>
            <a:r>
              <a:rPr lang="sv-SE" sz="2700" b="1" dirty="0" err="1">
                <a:solidFill>
                  <a:srgbClr val="C00000"/>
                </a:solidFill>
              </a:rPr>
              <a:t>Hovings</a:t>
            </a:r>
            <a:r>
              <a:rPr lang="sv-SE" sz="2700" b="1" dirty="0">
                <a:solidFill>
                  <a:srgbClr val="C00000"/>
                </a:solidFill>
              </a:rPr>
              <a:t> malmgård</a:t>
            </a:r>
            <a:br>
              <a:rPr lang="sv-SE" b="1" dirty="0">
                <a:solidFill>
                  <a:srgbClr val="C00000"/>
                </a:solidFill>
              </a:rPr>
            </a:br>
            <a:endParaRPr lang="sv-SE" b="1" dirty="0">
              <a:solidFill>
                <a:srgbClr val="C00000"/>
              </a:solidFill>
            </a:endParaRP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72B8D57-1C62-928A-B164-B9F01BF1F3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993016" cy="5035502"/>
          </a:xfrm>
        </p:spPr>
        <p:txBody>
          <a:bodyPr>
            <a:normAutofit fontScale="92500" lnSpcReduction="20000"/>
          </a:bodyPr>
          <a:lstStyle/>
          <a:p>
            <a:r>
              <a:rPr lang="sv-SE" sz="3200" dirty="0"/>
              <a:t>Avbryt planarbetet – respektera stadens egna beslut och värderingar angående kulturvärden</a:t>
            </a:r>
          </a:p>
          <a:p>
            <a:r>
              <a:rPr lang="sv-SE" sz="3200" dirty="0"/>
              <a:t>Staden kan ge EM en markanvisning på annan plats – om man vill…</a:t>
            </a:r>
          </a:p>
          <a:p>
            <a:r>
              <a:rPr lang="sv-SE" sz="3200" dirty="0"/>
              <a:t>Lägg in äldre- och omvårdnadsboenden i andra bostadsprojekt</a:t>
            </a:r>
          </a:p>
          <a:p>
            <a:r>
              <a:rPr lang="sv-SE" sz="3200" dirty="0"/>
              <a:t>Se till miljöns och barnens behov</a:t>
            </a:r>
          </a:p>
          <a:p>
            <a:r>
              <a:rPr lang="sv-SE" sz="3200" dirty="0"/>
              <a:t>Rusta </a:t>
            </a:r>
            <a:r>
              <a:rPr lang="sv-SE" sz="3200" dirty="0" err="1"/>
              <a:t>Hovings</a:t>
            </a:r>
            <a:r>
              <a:rPr lang="sv-SE" sz="3200" dirty="0"/>
              <a:t> malmgård som en föreningsgård</a:t>
            </a:r>
          </a:p>
          <a:p>
            <a:r>
              <a:rPr lang="sv-SE" sz="3200" dirty="0"/>
              <a:t>Ta ett större grepp om området – </a:t>
            </a:r>
          </a:p>
          <a:p>
            <a:pPr marL="0" indent="0">
              <a:buNone/>
            </a:pPr>
            <a:r>
              <a:rPr lang="sv-SE" sz="3200" dirty="0"/>
              <a:t>   som översiktsplanen säger</a:t>
            </a:r>
          </a:p>
          <a:p>
            <a:pPr marL="0" indent="0">
              <a:buNone/>
            </a:pPr>
            <a:r>
              <a:rPr lang="sv-SE" sz="3200" dirty="0"/>
              <a:t>_________________________________</a:t>
            </a:r>
          </a:p>
          <a:p>
            <a:r>
              <a:rPr lang="sv-SE" sz="3200" b="1" dirty="0">
                <a:solidFill>
                  <a:srgbClr val="C00000"/>
                </a:solidFill>
              </a:rPr>
              <a:t>Skicka in yttranden till stadsbyggnads-</a:t>
            </a:r>
          </a:p>
          <a:p>
            <a:pPr marL="0" indent="0">
              <a:buNone/>
            </a:pPr>
            <a:r>
              <a:rPr lang="sv-SE" sz="3200" b="1" dirty="0">
                <a:solidFill>
                  <a:srgbClr val="C00000"/>
                </a:solidFill>
              </a:rPr>
              <a:t>   kontoret före 22 januari</a:t>
            </a:r>
          </a:p>
          <a:p>
            <a:endParaRPr lang="sv-SE" dirty="0"/>
          </a:p>
        </p:txBody>
      </p:sp>
      <p:pic>
        <p:nvPicPr>
          <p:cNvPr id="4" name="Platshållare för innehåll 4">
            <a:extLst>
              <a:ext uri="{FF2B5EF4-FFF2-40B4-BE49-F238E27FC236}">
                <a16:creationId xmlns:a16="http://schemas.microsoft.com/office/drawing/2014/main" id="{9AA52D28-2036-48B8-735B-F1D896A65C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9783" y="3153747"/>
            <a:ext cx="2161433" cy="2631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6150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tshållare för innehåll 4" descr="En bild som visar Skalmodell, plan, inomhus&#10;&#10;Automatiskt genererad beskrivning">
            <a:extLst>
              <a:ext uri="{FF2B5EF4-FFF2-40B4-BE49-F238E27FC236}">
                <a16:creationId xmlns:a16="http://schemas.microsoft.com/office/drawing/2014/main" id="{898DA168-80AC-05CE-F713-5B1975B08F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6" r="38640" b="16601"/>
          <a:stretch/>
        </p:blipFill>
        <p:spPr>
          <a:xfrm rot="5400000">
            <a:off x="1140820" y="-1140822"/>
            <a:ext cx="3887233" cy="6168878"/>
          </a:xfrm>
        </p:spPr>
      </p:pic>
      <p:pic>
        <p:nvPicPr>
          <p:cNvPr id="7" name="Bildobjekt 6" descr="En bild som visar konst, inomhus&#10;&#10;Automatiskt genererad beskrivning">
            <a:extLst>
              <a:ext uri="{FF2B5EF4-FFF2-40B4-BE49-F238E27FC236}">
                <a16:creationId xmlns:a16="http://schemas.microsoft.com/office/drawing/2014/main" id="{EF0B1596-4285-E268-B36A-1F1869E83D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95" t="13528" r="24811" b="36025"/>
          <a:stretch/>
        </p:blipFill>
        <p:spPr>
          <a:xfrm rot="5400000">
            <a:off x="5742173" y="408173"/>
            <a:ext cx="6876530" cy="6023124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C759A64A-08CF-F537-E8AD-704598FFBFC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33" b="14108"/>
          <a:stretch/>
        </p:blipFill>
        <p:spPr bwMode="auto">
          <a:xfrm>
            <a:off x="-3" y="3562597"/>
            <a:ext cx="6168878" cy="329540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Stjärna: 24 punkter 10">
            <a:extLst>
              <a:ext uri="{FF2B5EF4-FFF2-40B4-BE49-F238E27FC236}">
                <a16:creationId xmlns:a16="http://schemas.microsoft.com/office/drawing/2014/main" id="{D10A8A6B-CB8C-84FE-F8CE-D7C624B4767A}"/>
              </a:ext>
            </a:extLst>
          </p:cNvPr>
          <p:cNvSpPr/>
          <p:nvPr/>
        </p:nvSpPr>
        <p:spPr>
          <a:xfrm rot="2426426">
            <a:off x="7894383" y="599511"/>
            <a:ext cx="5194169" cy="1820594"/>
          </a:xfrm>
          <a:prstGeom prst="star24">
            <a:avLst/>
          </a:prstGeom>
          <a:solidFill>
            <a:schemeClr val="bg1">
              <a:lumMod val="85000"/>
              <a:alpha val="47000"/>
            </a:schemeClr>
          </a:solidFill>
          <a:ln w="76200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3600" b="1" dirty="0" err="1">
                <a:solidFill>
                  <a:srgbClr val="C00000"/>
                </a:solidFill>
              </a:rPr>
              <a:t>Förvansk</a:t>
            </a:r>
            <a:r>
              <a:rPr lang="sv-SE" sz="3600" b="1" dirty="0">
                <a:solidFill>
                  <a:srgbClr val="C00000"/>
                </a:solidFill>
              </a:rPr>
              <a:t>-</a:t>
            </a:r>
          </a:p>
          <a:p>
            <a:pPr algn="ctr"/>
            <a:r>
              <a:rPr lang="sv-SE" sz="3600" b="1" dirty="0" err="1">
                <a:solidFill>
                  <a:srgbClr val="C00000"/>
                </a:solidFill>
              </a:rPr>
              <a:t>ning</a:t>
            </a:r>
            <a:endParaRPr lang="sv-SE" sz="3600" b="1" dirty="0">
              <a:solidFill>
                <a:srgbClr val="C00000"/>
              </a:solidFill>
            </a:endParaRPr>
          </a:p>
        </p:txBody>
      </p:sp>
      <p:sp>
        <p:nvSpPr>
          <p:cNvPr id="2" name="Stjärna: 24 punkter 1">
            <a:extLst>
              <a:ext uri="{FF2B5EF4-FFF2-40B4-BE49-F238E27FC236}">
                <a16:creationId xmlns:a16="http://schemas.microsoft.com/office/drawing/2014/main" id="{84D72820-FD4F-A469-16DC-02CB1E62EE9E}"/>
              </a:ext>
            </a:extLst>
          </p:cNvPr>
          <p:cNvSpPr/>
          <p:nvPr/>
        </p:nvSpPr>
        <p:spPr>
          <a:xfrm rot="19797412">
            <a:off x="-556001" y="264377"/>
            <a:ext cx="4658346" cy="1618987"/>
          </a:xfrm>
          <a:prstGeom prst="star24">
            <a:avLst/>
          </a:prstGeom>
          <a:solidFill>
            <a:schemeClr val="bg1">
              <a:lumMod val="85000"/>
              <a:alpha val="47000"/>
            </a:schemeClr>
          </a:solidFill>
          <a:ln w="76200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3600" b="1" dirty="0">
                <a:solidFill>
                  <a:srgbClr val="C00000"/>
                </a:solidFill>
              </a:rPr>
              <a:t>Hänsyns-löst</a:t>
            </a:r>
          </a:p>
        </p:txBody>
      </p:sp>
    </p:spTree>
    <p:extLst>
      <p:ext uri="{BB962C8B-B14F-4D97-AF65-F5344CB8AC3E}">
        <p14:creationId xmlns:p14="http://schemas.microsoft.com/office/powerpoint/2010/main" val="35871956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F45601B-FDAF-CAB6-7AD9-5EDB292B9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6838"/>
            <a:ext cx="10515600" cy="1325563"/>
          </a:xfrm>
        </p:spPr>
        <p:txBody>
          <a:bodyPr/>
          <a:lstStyle/>
          <a:p>
            <a:r>
              <a:rPr lang="sv-SE" dirty="0">
                <a:solidFill>
                  <a:srgbClr val="C00000"/>
                </a:solidFill>
              </a:rPr>
              <a:t>    Några argument mot planförslaget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BA3FEE5-1AC4-A98D-2500-4B2EE5563D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28466"/>
            <a:ext cx="11918302" cy="5405599"/>
          </a:xfrm>
        </p:spPr>
        <p:txBody>
          <a:bodyPr>
            <a:normAutofit fontScale="92500" lnSpcReduction="20000"/>
          </a:bodyPr>
          <a:lstStyle/>
          <a:p>
            <a:r>
              <a:rPr lang="sv-SE" sz="3300" dirty="0"/>
              <a:t>Förslaget förvanskar och släcker ut de kulturhistoriska värdena. Malmgårdsbyggnaden förminskas bakom de nya husen. Stadsbyggnadskontoret har själv sagt att kulturvärdena skadas. Skönhetsrådet avstyrker planen.</a:t>
            </a:r>
          </a:p>
          <a:p>
            <a:r>
              <a:rPr lang="sv-SE" sz="3300" dirty="0"/>
              <a:t>Bebyggelseförslaget är i sin helhet överstort och dåligt löst. Förskola och äldreboende ska dela på den trånga gården.  </a:t>
            </a:r>
          </a:p>
          <a:p>
            <a:r>
              <a:rPr lang="sv-SE" sz="3300" dirty="0"/>
              <a:t>Hela tomten behövs som allmän tillgänglig park för närboende. Persikans trånga kvarter har vuxit med 400 lägenheter  -  från 850 till 1240 under planeringstiden.</a:t>
            </a:r>
          </a:p>
          <a:p>
            <a:r>
              <a:rPr lang="sv-SE" sz="3300" dirty="0"/>
              <a:t>Föreningslivet behöver lokaler på östra Södermalm.</a:t>
            </a:r>
          </a:p>
          <a:p>
            <a:r>
              <a:rPr lang="sv-SE" sz="3300" dirty="0"/>
              <a:t>Ingen närboende ska ha behövt räkna med att ett kulturreservat ska bebyggas. </a:t>
            </a:r>
          </a:p>
          <a:p>
            <a:r>
              <a:rPr lang="sv-SE" sz="3300" dirty="0"/>
              <a:t>Staden uppmanas att följa sina egna </a:t>
            </a:r>
            <a:r>
              <a:rPr lang="sv-SE" sz="3300" dirty="0" err="1"/>
              <a:t>planeringsprinciper</a:t>
            </a:r>
            <a:r>
              <a:rPr lang="sv-SE" sz="3300" dirty="0"/>
              <a:t> och göra ett radikalt omtag för </a:t>
            </a:r>
            <a:r>
              <a:rPr lang="sv-SE" sz="3300" dirty="0" err="1"/>
              <a:t>Hovings</a:t>
            </a:r>
            <a:r>
              <a:rPr lang="sv-SE" sz="3300" dirty="0"/>
              <a:t> malmgård.</a:t>
            </a:r>
            <a:r>
              <a:rPr lang="sv-S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478493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4">
            <a:extLst>
              <a:ext uri="{FF2B5EF4-FFF2-40B4-BE49-F238E27FC236}">
                <a16:creationId xmlns:a16="http://schemas.microsoft.com/office/drawing/2014/main" id="{E092E044-6E04-5CE6-9D8D-1912232EC9F5}"/>
              </a:ext>
            </a:extLst>
          </p:cNvPr>
          <p:cNvSpPr txBox="1"/>
          <p:nvPr/>
        </p:nvSpPr>
        <p:spPr>
          <a:xfrm>
            <a:off x="101081" y="1113874"/>
            <a:ext cx="11989837" cy="394114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v-SE" sz="4400" b="1" i="0" u="none" strike="noStrike" kern="1200" cap="none" spc="0" baseline="0" dirty="0">
                <a:solidFill>
                  <a:srgbClr val="000000"/>
                </a:solidFill>
                <a:uFillTx/>
                <a:latin typeface="Calibri" pitchFamily="34"/>
                <a:ea typeface="Calibri" pitchFamily="34"/>
                <a:cs typeface="Times New Roman" pitchFamily="18"/>
              </a:rPr>
              <a:t>                     Arbetsgruppen för </a:t>
            </a:r>
            <a:r>
              <a:rPr lang="sv-SE" sz="4400" b="1" i="0" u="none" strike="noStrike" kern="1200" cap="none" spc="0" baseline="0" dirty="0" err="1">
                <a:solidFill>
                  <a:srgbClr val="000000"/>
                </a:solidFill>
                <a:uFillTx/>
                <a:latin typeface="Calibri" pitchFamily="34"/>
                <a:ea typeface="Calibri" pitchFamily="34"/>
                <a:cs typeface="Times New Roman" pitchFamily="18"/>
              </a:rPr>
              <a:t>Hovings</a:t>
            </a:r>
            <a:r>
              <a:rPr lang="sv-SE" sz="4400" b="1" i="0" u="none" strike="noStrike" kern="1200" cap="none" spc="0" baseline="0" dirty="0">
                <a:solidFill>
                  <a:srgbClr val="000000"/>
                </a:solidFill>
                <a:uFillTx/>
                <a:latin typeface="Calibri" pitchFamily="34"/>
                <a:ea typeface="Calibri" pitchFamily="34"/>
                <a:cs typeface="Times New Roman" pitchFamily="18"/>
              </a:rPr>
              <a:t> Malmgård</a:t>
            </a:r>
          </a:p>
          <a:p>
            <a:pPr marL="0" marR="0" lvl="0" indent="0" algn="l" defTabSz="914400" rtl="0" fontAlgn="auto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v-SE" sz="3200" b="1" i="0" u="none" strike="noStrike" kern="1200" cap="none" spc="0" baseline="0" dirty="0">
                <a:solidFill>
                  <a:srgbClr val="000000"/>
                </a:solidFill>
                <a:uFillTx/>
                <a:latin typeface="Calibri" pitchFamily="34"/>
                <a:ea typeface="Calibri" pitchFamily="34"/>
                <a:cs typeface="Times New Roman" pitchFamily="18"/>
              </a:rPr>
              <a:t>                             Sven Lorentzi, Magdalena Nordenson, Helene Broms </a:t>
            </a:r>
          </a:p>
          <a:p>
            <a:pPr marL="0" marR="0" lvl="0" indent="0" algn="l" defTabSz="914400" rtl="0" fontAlgn="auto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sv-SE" sz="3200" b="1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endParaRPr>
          </a:p>
          <a:p>
            <a:pPr lvl="6">
              <a:lnSpc>
                <a:spcPct val="107000"/>
              </a:lnSpc>
              <a:spcAft>
                <a:spcPts val="80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v-SE" sz="3200" b="1" i="0" u="none" strike="noStrike" kern="1200" cap="none" spc="0" baseline="0" dirty="0">
                <a:solidFill>
                  <a:srgbClr val="000000"/>
                </a:solidFill>
                <a:uFillTx/>
                <a:latin typeface="Calibri" pitchFamily="34"/>
                <a:ea typeface="Calibri" pitchFamily="34"/>
                <a:cs typeface="Times New Roman" pitchFamily="18"/>
              </a:rPr>
              <a:t>Webbplats: </a:t>
            </a:r>
            <a:r>
              <a:rPr lang="sv-SE" sz="3200" b="1" i="0" u="sng" strike="noStrike" kern="1200" cap="none" spc="0" baseline="0" dirty="0">
                <a:solidFill>
                  <a:srgbClr val="0563C1"/>
                </a:solidFill>
                <a:uFillTx/>
                <a:latin typeface="Calibri" pitchFamily="34"/>
                <a:ea typeface="Calibri" pitchFamily="34"/>
                <a:cs typeface="Times New Roman" pitchFamily="18"/>
                <a:hlinkClick r:id="rId2"/>
              </a:rPr>
              <a:t>www.raddahovingsmalmgard.se</a:t>
            </a:r>
            <a:endParaRPr lang="sv-SE" sz="3200" b="1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endParaRPr>
          </a:p>
          <a:p>
            <a:pPr lvl="6">
              <a:lnSpc>
                <a:spcPct val="107000"/>
              </a:lnSpc>
              <a:spcAft>
                <a:spcPts val="80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v-SE" sz="3200" b="1" i="0" u="none" strike="noStrike" kern="1200" cap="none" spc="0" baseline="0" dirty="0">
                <a:solidFill>
                  <a:srgbClr val="000000"/>
                </a:solidFill>
                <a:uFillTx/>
                <a:latin typeface="Calibri" pitchFamily="34"/>
                <a:ea typeface="Calibri" pitchFamily="34"/>
                <a:cs typeface="Times New Roman" pitchFamily="18"/>
              </a:rPr>
              <a:t>Facebook: Rädda </a:t>
            </a:r>
            <a:r>
              <a:rPr lang="sv-SE" sz="3200" b="1" i="0" u="none" strike="noStrike" kern="1200" cap="none" spc="0" baseline="0" dirty="0" err="1">
                <a:solidFill>
                  <a:srgbClr val="000000"/>
                </a:solidFill>
                <a:uFillTx/>
                <a:latin typeface="Calibri" pitchFamily="34"/>
                <a:ea typeface="Calibri" pitchFamily="34"/>
                <a:cs typeface="Times New Roman" pitchFamily="18"/>
              </a:rPr>
              <a:t>Hovings</a:t>
            </a:r>
            <a:r>
              <a:rPr lang="sv-SE" sz="3200" b="1" i="0" u="none" strike="noStrike" kern="1200" cap="none" spc="0" baseline="0" dirty="0">
                <a:solidFill>
                  <a:srgbClr val="000000"/>
                </a:solidFill>
                <a:uFillTx/>
                <a:latin typeface="Calibri" pitchFamily="34"/>
                <a:ea typeface="Calibri" pitchFamily="34"/>
                <a:cs typeface="Times New Roman" pitchFamily="18"/>
              </a:rPr>
              <a:t> malmgård på Södermalm</a:t>
            </a:r>
          </a:p>
          <a:p>
            <a:pPr lvl="6">
              <a:lnSpc>
                <a:spcPct val="107000"/>
              </a:lnSpc>
              <a:spcAft>
                <a:spcPts val="80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v-SE" sz="3200" b="1" i="0" u="none" strike="noStrike" kern="1200" cap="none" spc="0" baseline="0" dirty="0">
                <a:solidFill>
                  <a:srgbClr val="000000"/>
                </a:solidFill>
                <a:uFillTx/>
                <a:latin typeface="Calibri" pitchFamily="34"/>
                <a:ea typeface="Calibri" pitchFamily="34"/>
                <a:cs typeface="Times New Roman" pitchFamily="18"/>
              </a:rPr>
              <a:t>Kontakt: info@raddahovingsmalmgard.se</a:t>
            </a:r>
          </a:p>
        </p:txBody>
      </p:sp>
      <p:sp>
        <p:nvSpPr>
          <p:cNvPr id="4" name="Textruta 5">
            <a:extLst>
              <a:ext uri="{FF2B5EF4-FFF2-40B4-BE49-F238E27FC236}">
                <a16:creationId xmlns:a16="http://schemas.microsoft.com/office/drawing/2014/main" id="{2A38283F-91C0-6E08-D849-0B6335B9EA05}"/>
              </a:ext>
            </a:extLst>
          </p:cNvPr>
          <p:cNvSpPr txBox="1"/>
          <p:nvPr/>
        </p:nvSpPr>
        <p:spPr>
          <a:xfrm>
            <a:off x="899795" y="227330"/>
            <a:ext cx="1333500" cy="10541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v-SE" sz="11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v-SE" sz="11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C75796-F395-429E-7130-D4ED5398D0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638DB65-A347-2B48-BACC-DE39978B04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41675EEA-FC77-C8CB-7FE9-7D3CB8F603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540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/>
          </a:p>
        </p:txBody>
      </p:sp>
      <p:pic>
        <p:nvPicPr>
          <p:cNvPr id="8" name="Bildobjekt 1">
            <a:extLst>
              <a:ext uri="{FF2B5EF4-FFF2-40B4-BE49-F238E27FC236}">
                <a16:creationId xmlns:a16="http://schemas.microsoft.com/office/drawing/2014/main" id="{B718E329-044A-05E1-3F3A-9444098ECB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08" y="1281430"/>
            <a:ext cx="2557518" cy="1137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D7149D73-8467-D57E-81DD-1FD61094E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09" y="160255"/>
            <a:ext cx="5288437" cy="57827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4921659C-BDE2-95A4-E1EF-2342C789C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2264" y="3722999"/>
            <a:ext cx="5288437" cy="2974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B61562BE-902F-028F-7D88-57B58EBD33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5510" y="160255"/>
            <a:ext cx="6457360" cy="3677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5132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tshållare för innehåll 4" descr="En bild som visar utomhus, hus, Flygfotografi, svart och vit&#10;&#10;Automatiskt genererad beskrivning">
            <a:extLst>
              <a:ext uri="{FF2B5EF4-FFF2-40B4-BE49-F238E27FC236}">
                <a16:creationId xmlns:a16="http://schemas.microsoft.com/office/drawing/2014/main" id="{1B8816E9-E277-6AC1-5C6C-A42D523B87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62" y="0"/>
            <a:ext cx="10923655" cy="6858000"/>
          </a:xfr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25DDA83C-6B10-E5CC-5723-D1C67AA2B66A}"/>
              </a:ext>
            </a:extLst>
          </p:cNvPr>
          <p:cNvSpPr txBox="1"/>
          <p:nvPr/>
        </p:nvSpPr>
        <p:spPr>
          <a:xfrm>
            <a:off x="4683967" y="121297"/>
            <a:ext cx="62328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b="1" dirty="0">
                <a:solidFill>
                  <a:schemeClr val="bg1"/>
                </a:solidFill>
              </a:rPr>
              <a:t>Liljeholmens stearinfabrik med arbetarbostäder och </a:t>
            </a:r>
          </a:p>
          <a:p>
            <a:r>
              <a:rPr lang="sv-SE" sz="4000" b="1" dirty="0" err="1">
                <a:solidFill>
                  <a:schemeClr val="bg1"/>
                </a:solidFill>
              </a:rPr>
              <a:t>Hovings</a:t>
            </a:r>
            <a:r>
              <a:rPr lang="sv-SE" sz="4000" b="1" dirty="0">
                <a:solidFill>
                  <a:schemeClr val="bg1"/>
                </a:solidFill>
              </a:rPr>
              <a:t> malmgård   </a:t>
            </a:r>
            <a:r>
              <a:rPr lang="sv-SE" sz="2800" b="1" dirty="0">
                <a:solidFill>
                  <a:schemeClr val="bg1"/>
                </a:solidFill>
              </a:rPr>
              <a:t>	1930-tal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D7260209-B562-800B-7B07-8694EA54C0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882" y="121297"/>
            <a:ext cx="2968008" cy="318552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7" name="Pennanteckning 16">
                <a:extLst>
                  <a:ext uri="{FF2B5EF4-FFF2-40B4-BE49-F238E27FC236}">
                    <a16:creationId xmlns:a16="http://schemas.microsoft.com/office/drawing/2014/main" id="{A20AF01C-14BD-7774-73BF-C687783F1BC8}"/>
                  </a:ext>
                </a:extLst>
              </p14:cNvPr>
              <p14:cNvContentPartPr/>
              <p14:nvPr/>
            </p14:nvContentPartPr>
            <p14:xfrm>
              <a:off x="1501222" y="4002590"/>
              <a:ext cx="2655360" cy="1167840"/>
            </p14:xfrm>
          </p:contentPart>
        </mc:Choice>
        <mc:Fallback xmlns="">
          <p:pic>
            <p:nvPicPr>
              <p:cNvPr id="17" name="Pennanteckning 16">
                <a:extLst>
                  <a:ext uri="{FF2B5EF4-FFF2-40B4-BE49-F238E27FC236}">
                    <a16:creationId xmlns:a16="http://schemas.microsoft.com/office/drawing/2014/main" id="{A20AF01C-14BD-7774-73BF-C687783F1BC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83222" y="3984590"/>
                <a:ext cx="2691000" cy="120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2" name="Pennanteckning 21">
                <a:extLst>
                  <a:ext uri="{FF2B5EF4-FFF2-40B4-BE49-F238E27FC236}">
                    <a16:creationId xmlns:a16="http://schemas.microsoft.com/office/drawing/2014/main" id="{7D1E29B4-0DB3-6FC9-BC16-DB784569C9BA}"/>
                  </a:ext>
                </a:extLst>
              </p14:cNvPr>
              <p14:cNvContentPartPr/>
              <p14:nvPr/>
            </p14:nvContentPartPr>
            <p14:xfrm>
              <a:off x="-755978" y="1595270"/>
              <a:ext cx="360" cy="360"/>
            </p14:xfrm>
          </p:contentPart>
        </mc:Choice>
        <mc:Fallback xmlns="">
          <p:pic>
            <p:nvPicPr>
              <p:cNvPr id="22" name="Pennanteckning 21">
                <a:extLst>
                  <a:ext uri="{FF2B5EF4-FFF2-40B4-BE49-F238E27FC236}">
                    <a16:creationId xmlns:a16="http://schemas.microsoft.com/office/drawing/2014/main" id="{7D1E29B4-0DB3-6FC9-BC16-DB784569C9B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773618" y="157763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4" name="Pennanteckning 23">
                <a:extLst>
                  <a:ext uri="{FF2B5EF4-FFF2-40B4-BE49-F238E27FC236}">
                    <a16:creationId xmlns:a16="http://schemas.microsoft.com/office/drawing/2014/main" id="{A8950AAF-4730-E8CE-8D3E-2BD7A61D7F48}"/>
                  </a:ext>
                </a:extLst>
              </p14:cNvPr>
              <p14:cNvContentPartPr/>
              <p14:nvPr/>
            </p14:nvContentPartPr>
            <p14:xfrm>
              <a:off x="5821942" y="5402241"/>
              <a:ext cx="360" cy="360"/>
            </p14:xfrm>
          </p:contentPart>
        </mc:Choice>
        <mc:Fallback xmlns="">
          <p:pic>
            <p:nvPicPr>
              <p:cNvPr id="24" name="Pennanteckning 23">
                <a:extLst>
                  <a:ext uri="{FF2B5EF4-FFF2-40B4-BE49-F238E27FC236}">
                    <a16:creationId xmlns:a16="http://schemas.microsoft.com/office/drawing/2014/main" id="{A8950AAF-4730-E8CE-8D3E-2BD7A61D7F4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804302" y="5384601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6" name="Pennanteckning 25">
                <a:extLst>
                  <a:ext uri="{FF2B5EF4-FFF2-40B4-BE49-F238E27FC236}">
                    <a16:creationId xmlns:a16="http://schemas.microsoft.com/office/drawing/2014/main" id="{3911A6B8-09DA-95EE-3CD7-DC2117E45E24}"/>
                  </a:ext>
                </a:extLst>
              </p14:cNvPr>
              <p14:cNvContentPartPr/>
              <p14:nvPr/>
            </p14:nvContentPartPr>
            <p14:xfrm>
              <a:off x="-681458" y="876710"/>
              <a:ext cx="360" cy="360"/>
            </p14:xfrm>
          </p:contentPart>
        </mc:Choice>
        <mc:Fallback xmlns="">
          <p:pic>
            <p:nvPicPr>
              <p:cNvPr id="26" name="Pennanteckning 25">
                <a:extLst>
                  <a:ext uri="{FF2B5EF4-FFF2-40B4-BE49-F238E27FC236}">
                    <a16:creationId xmlns:a16="http://schemas.microsoft.com/office/drawing/2014/main" id="{3911A6B8-09DA-95EE-3CD7-DC2117E45E2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699098" y="859070"/>
                <a:ext cx="36000" cy="3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9" name="Grupp 28">
            <a:extLst>
              <a:ext uri="{FF2B5EF4-FFF2-40B4-BE49-F238E27FC236}">
                <a16:creationId xmlns:a16="http://schemas.microsoft.com/office/drawing/2014/main" id="{CDD405D2-8589-56D5-8CD2-FF32D06F473F}"/>
              </a:ext>
            </a:extLst>
          </p:cNvPr>
          <p:cNvGrpSpPr/>
          <p:nvPr/>
        </p:nvGrpSpPr>
        <p:grpSpPr>
          <a:xfrm>
            <a:off x="3573382" y="4674350"/>
            <a:ext cx="2865240" cy="1251360"/>
            <a:chOff x="3573382" y="4674350"/>
            <a:chExt cx="2865240" cy="1251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3" name="Pennanteckning 12">
                  <a:extLst>
                    <a:ext uri="{FF2B5EF4-FFF2-40B4-BE49-F238E27FC236}">
                      <a16:creationId xmlns:a16="http://schemas.microsoft.com/office/drawing/2014/main" id="{C9976D3C-C2A8-A9D6-8312-C8AAF2A9CF17}"/>
                    </a:ext>
                  </a:extLst>
                </p14:cNvPr>
                <p14:cNvContentPartPr/>
                <p14:nvPr/>
              </p14:nvContentPartPr>
              <p14:xfrm>
                <a:off x="3573382" y="4814750"/>
                <a:ext cx="360" cy="360"/>
              </p14:xfrm>
            </p:contentPart>
          </mc:Choice>
          <mc:Fallback xmlns="">
            <p:pic>
              <p:nvPicPr>
                <p:cNvPr id="13" name="Pennanteckning 12">
                  <a:extLst>
                    <a:ext uri="{FF2B5EF4-FFF2-40B4-BE49-F238E27FC236}">
                      <a16:creationId xmlns:a16="http://schemas.microsoft.com/office/drawing/2014/main" id="{C9976D3C-C2A8-A9D6-8312-C8AAF2A9CF17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555742" y="4796750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4" name="Pennanteckning 13">
                  <a:extLst>
                    <a:ext uri="{FF2B5EF4-FFF2-40B4-BE49-F238E27FC236}">
                      <a16:creationId xmlns:a16="http://schemas.microsoft.com/office/drawing/2014/main" id="{3A032AB0-36AC-DAD1-51B6-0402831FED5A}"/>
                    </a:ext>
                  </a:extLst>
                </p14:cNvPr>
                <p14:cNvContentPartPr/>
                <p14:nvPr/>
              </p14:nvContentPartPr>
              <p14:xfrm>
                <a:off x="3573382" y="4814750"/>
                <a:ext cx="360" cy="360"/>
              </p14:xfrm>
            </p:contentPart>
          </mc:Choice>
          <mc:Fallback xmlns="">
            <p:pic>
              <p:nvPicPr>
                <p:cNvPr id="14" name="Pennanteckning 13">
                  <a:extLst>
                    <a:ext uri="{FF2B5EF4-FFF2-40B4-BE49-F238E27FC236}">
                      <a16:creationId xmlns:a16="http://schemas.microsoft.com/office/drawing/2014/main" id="{3A032AB0-36AC-DAD1-51B6-0402831FED5A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555742" y="4796750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20" name="Pennanteckning 19">
                  <a:extLst>
                    <a:ext uri="{FF2B5EF4-FFF2-40B4-BE49-F238E27FC236}">
                      <a16:creationId xmlns:a16="http://schemas.microsoft.com/office/drawing/2014/main" id="{F9C593D9-461E-9BF4-9E6E-6A905624FAB8}"/>
                    </a:ext>
                  </a:extLst>
                </p14:cNvPr>
                <p14:cNvContentPartPr/>
                <p14:nvPr/>
              </p14:nvContentPartPr>
              <p14:xfrm>
                <a:off x="5812942" y="5383550"/>
                <a:ext cx="360" cy="360"/>
              </p14:xfrm>
            </p:contentPart>
          </mc:Choice>
          <mc:Fallback xmlns="">
            <p:pic>
              <p:nvPicPr>
                <p:cNvPr id="20" name="Pennanteckning 19">
                  <a:extLst>
                    <a:ext uri="{FF2B5EF4-FFF2-40B4-BE49-F238E27FC236}">
                      <a16:creationId xmlns:a16="http://schemas.microsoft.com/office/drawing/2014/main" id="{F9C593D9-461E-9BF4-9E6E-6A905624FAB8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794942" y="5365910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21" name="Pennanteckning 20">
                  <a:extLst>
                    <a:ext uri="{FF2B5EF4-FFF2-40B4-BE49-F238E27FC236}">
                      <a16:creationId xmlns:a16="http://schemas.microsoft.com/office/drawing/2014/main" id="{4E813B91-EDF3-6A60-256C-2EC4DF307837}"/>
                    </a:ext>
                  </a:extLst>
                </p14:cNvPr>
                <p14:cNvContentPartPr/>
                <p14:nvPr/>
              </p14:nvContentPartPr>
              <p14:xfrm>
                <a:off x="5691622" y="4907630"/>
                <a:ext cx="360" cy="360"/>
              </p14:xfrm>
            </p:contentPart>
          </mc:Choice>
          <mc:Fallback xmlns="">
            <p:pic>
              <p:nvPicPr>
                <p:cNvPr id="21" name="Pennanteckning 20">
                  <a:extLst>
                    <a:ext uri="{FF2B5EF4-FFF2-40B4-BE49-F238E27FC236}">
                      <a16:creationId xmlns:a16="http://schemas.microsoft.com/office/drawing/2014/main" id="{4E813B91-EDF3-6A60-256C-2EC4DF307837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673622" y="4889990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28" name="Pennanteckning 27">
                  <a:extLst>
                    <a:ext uri="{FF2B5EF4-FFF2-40B4-BE49-F238E27FC236}">
                      <a16:creationId xmlns:a16="http://schemas.microsoft.com/office/drawing/2014/main" id="{3587B71F-65D2-C269-869C-9BF1CDBD4B02}"/>
                    </a:ext>
                  </a:extLst>
                </p14:cNvPr>
                <p14:cNvContentPartPr/>
                <p14:nvPr/>
              </p14:nvContentPartPr>
              <p14:xfrm>
                <a:off x="3741502" y="4674350"/>
                <a:ext cx="2697120" cy="1251360"/>
              </p14:xfrm>
            </p:contentPart>
          </mc:Choice>
          <mc:Fallback xmlns="">
            <p:pic>
              <p:nvPicPr>
                <p:cNvPr id="28" name="Pennanteckning 27">
                  <a:extLst>
                    <a:ext uri="{FF2B5EF4-FFF2-40B4-BE49-F238E27FC236}">
                      <a16:creationId xmlns:a16="http://schemas.microsoft.com/office/drawing/2014/main" id="{3587B71F-65D2-C269-869C-9BF1CDBD4B02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3723862" y="4656710"/>
                  <a:ext cx="2732760" cy="12870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5014468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7C5FA240-BCB7-6F0A-81D1-F02DB1E74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055" y="9331"/>
            <a:ext cx="11576820" cy="6781800"/>
          </a:xfrm>
          <a:prstGeom prst="rect">
            <a:avLst/>
          </a:prstGeom>
        </p:spPr>
      </p:pic>
      <p:sp>
        <p:nvSpPr>
          <p:cNvPr id="13" name="textruta 12">
            <a:extLst>
              <a:ext uri="{FF2B5EF4-FFF2-40B4-BE49-F238E27FC236}">
                <a16:creationId xmlns:a16="http://schemas.microsoft.com/office/drawing/2014/main" id="{FC4AA6D0-6FD8-44B9-CB11-FE6E548D445E}"/>
              </a:ext>
            </a:extLst>
          </p:cNvPr>
          <p:cNvSpPr txBox="1"/>
          <p:nvPr/>
        </p:nvSpPr>
        <p:spPr>
          <a:xfrm>
            <a:off x="377055" y="6223518"/>
            <a:ext cx="11576820" cy="5582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sv-SE" dirty="0"/>
          </a:p>
        </p:txBody>
      </p:sp>
      <p:sp>
        <p:nvSpPr>
          <p:cNvPr id="14" name="textruta 13">
            <a:extLst>
              <a:ext uri="{FF2B5EF4-FFF2-40B4-BE49-F238E27FC236}">
                <a16:creationId xmlns:a16="http://schemas.microsoft.com/office/drawing/2014/main" id="{6BEA9A53-EED6-424D-EED3-3AE429A1A11A}"/>
              </a:ext>
            </a:extLst>
          </p:cNvPr>
          <p:cNvSpPr txBox="1"/>
          <p:nvPr/>
        </p:nvSpPr>
        <p:spPr>
          <a:xfrm>
            <a:off x="4982506" y="177282"/>
            <a:ext cx="683243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dirty="0" err="1">
                <a:solidFill>
                  <a:schemeClr val="bg1"/>
                </a:solidFill>
              </a:rPr>
              <a:t>Hovings</a:t>
            </a:r>
            <a:r>
              <a:rPr lang="sv-SE" sz="2800" dirty="0">
                <a:solidFill>
                  <a:schemeClr val="bg1"/>
                </a:solidFill>
              </a:rPr>
              <a:t> malmgård efter rivningarna</a:t>
            </a:r>
          </a:p>
          <a:p>
            <a:r>
              <a:rPr lang="sv-SE" sz="2800" dirty="0">
                <a:solidFill>
                  <a:schemeClr val="bg1"/>
                </a:solidFill>
              </a:rPr>
              <a:t>Fryshus till vänster i bilden, där det är bostäder i dag            1970-80 – talet</a:t>
            </a:r>
          </a:p>
        </p:txBody>
      </p:sp>
    </p:spTree>
    <p:extLst>
      <p:ext uri="{BB962C8B-B14F-4D97-AF65-F5344CB8AC3E}">
        <p14:creationId xmlns:p14="http://schemas.microsoft.com/office/powerpoint/2010/main" val="34406503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5">
            <a:extLst>
              <a:ext uri="{FF2B5EF4-FFF2-40B4-BE49-F238E27FC236}">
                <a16:creationId xmlns:a16="http://schemas.microsoft.com/office/drawing/2014/main" id="{229BEF9A-FA17-3858-91EF-759B8B4CBBA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2637" y="365125"/>
            <a:ext cx="11933853" cy="1525330"/>
          </a:xfrm>
        </p:spPr>
        <p:txBody>
          <a:bodyPr>
            <a:normAutofit fontScale="90000"/>
          </a:bodyPr>
          <a:lstStyle/>
          <a:p>
            <a:pPr lvl="0"/>
            <a:r>
              <a:rPr lang="sv-SE" b="1" dirty="0"/>
              <a:t>Einar Mattsson vill bygga senior-, vård- och omsorgs-boende och förskola på </a:t>
            </a:r>
            <a:r>
              <a:rPr lang="sv-SE" b="1" dirty="0" err="1"/>
              <a:t>Hovings</a:t>
            </a:r>
            <a:r>
              <a:rPr lang="sv-SE" b="1" dirty="0"/>
              <a:t> malmgård. </a:t>
            </a:r>
            <a:br>
              <a:rPr lang="sv-SE" b="1" dirty="0"/>
            </a:br>
            <a:r>
              <a:rPr lang="sv-SE" b="1" dirty="0"/>
              <a:t>Samråd till 22 januari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1192903B-2E1F-C364-C8E8-88B7C2F2A0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91600">
            <a:off x="6469134" y="2008468"/>
            <a:ext cx="5134448" cy="4623944"/>
          </a:xfrm>
          <a:prstGeom prst="rect">
            <a:avLst/>
          </a:prstGeom>
        </p:spPr>
      </p:pic>
      <p:sp>
        <p:nvSpPr>
          <p:cNvPr id="12" name="textruta 11">
            <a:extLst>
              <a:ext uri="{FF2B5EF4-FFF2-40B4-BE49-F238E27FC236}">
                <a16:creationId xmlns:a16="http://schemas.microsoft.com/office/drawing/2014/main" id="{EB9C8F69-1530-6F53-4F76-6B6B4320F33A}"/>
              </a:ext>
            </a:extLst>
          </p:cNvPr>
          <p:cNvSpPr txBox="1"/>
          <p:nvPr/>
        </p:nvSpPr>
        <p:spPr>
          <a:xfrm rot="16200000">
            <a:off x="5633523" y="3626929"/>
            <a:ext cx="23046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dirty="0"/>
              <a:t>Tegelviksgatan</a:t>
            </a:r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82E8BEB2-8CA3-6AA5-678F-9F8089BDF5C3}"/>
              </a:ext>
            </a:extLst>
          </p:cNvPr>
          <p:cNvSpPr txBox="1"/>
          <p:nvPr/>
        </p:nvSpPr>
        <p:spPr>
          <a:xfrm rot="645788">
            <a:off x="7884027" y="5729669"/>
            <a:ext cx="23046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dirty="0"/>
              <a:t>Alsnögatan</a:t>
            </a:r>
          </a:p>
        </p:txBody>
      </p:sp>
      <p:sp>
        <p:nvSpPr>
          <p:cNvPr id="16" name="textruta 15">
            <a:extLst>
              <a:ext uri="{FF2B5EF4-FFF2-40B4-BE49-F238E27FC236}">
                <a16:creationId xmlns:a16="http://schemas.microsoft.com/office/drawing/2014/main" id="{EE465E83-646A-BC91-70D6-9D4C6D5BE523}"/>
              </a:ext>
            </a:extLst>
          </p:cNvPr>
          <p:cNvSpPr txBox="1"/>
          <p:nvPr/>
        </p:nvSpPr>
        <p:spPr>
          <a:xfrm rot="2237902">
            <a:off x="8973445" y="3723776"/>
            <a:ext cx="419415" cy="1325563"/>
          </a:xfrm>
          <a:prstGeom prst="rect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sv-SE" dirty="0"/>
          </a:p>
        </p:txBody>
      </p:sp>
      <p:sp>
        <p:nvSpPr>
          <p:cNvPr id="19" name="Pil: nedåt 18">
            <a:extLst>
              <a:ext uri="{FF2B5EF4-FFF2-40B4-BE49-F238E27FC236}">
                <a16:creationId xmlns:a16="http://schemas.microsoft.com/office/drawing/2014/main" id="{A7F7B2EE-0FA7-F82B-CD51-958BE77BFDE7}"/>
              </a:ext>
            </a:extLst>
          </p:cNvPr>
          <p:cNvSpPr/>
          <p:nvPr/>
        </p:nvSpPr>
        <p:spPr>
          <a:xfrm rot="2165244">
            <a:off x="9154931" y="1667469"/>
            <a:ext cx="2434165" cy="2467829"/>
          </a:xfrm>
          <a:prstGeom prst="downArrow">
            <a:avLst>
              <a:gd name="adj1" fmla="val 50000"/>
              <a:gd name="adj2" fmla="val 48702"/>
            </a:avLst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b="1" dirty="0" err="1"/>
              <a:t>M</a:t>
            </a:r>
            <a:r>
              <a:rPr lang="sv-SE" b="1" dirty="0" err="1">
                <a:solidFill>
                  <a:schemeClr val="tx1"/>
                </a:solidFill>
              </a:rPr>
              <a:t>Malm-gårdsbygg-naden</a:t>
            </a:r>
            <a:endParaRPr lang="sv-SE" b="1" dirty="0"/>
          </a:p>
        </p:txBody>
      </p:sp>
      <p:pic>
        <p:nvPicPr>
          <p:cNvPr id="5" name="Platshållare för innehåll 4" descr="En bild som visar Skalmodell, plan, inomhus&#10;&#10;Automatiskt genererad beskrivning">
            <a:extLst>
              <a:ext uri="{FF2B5EF4-FFF2-40B4-BE49-F238E27FC236}">
                <a16:creationId xmlns:a16="http://schemas.microsoft.com/office/drawing/2014/main" id="{704EA4EB-D83F-8CB0-9FF2-F76851DCE1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6" r="38640" b="16601"/>
          <a:stretch/>
        </p:blipFill>
        <p:spPr>
          <a:xfrm rot="5400000">
            <a:off x="1256765" y="1216201"/>
            <a:ext cx="3886522" cy="6167835"/>
          </a:xfrm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98692F4C-AC34-A73A-2EB0-2EC2E562C96F}"/>
              </a:ext>
            </a:extLst>
          </p:cNvPr>
          <p:cNvSpPr txBox="1"/>
          <p:nvPr/>
        </p:nvSpPr>
        <p:spPr>
          <a:xfrm rot="527538">
            <a:off x="2320825" y="5463621"/>
            <a:ext cx="23046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dirty="0"/>
              <a:t>Alsnögatan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C60921D8-02E4-CB7E-EAC0-102F3C135E6A}"/>
              </a:ext>
            </a:extLst>
          </p:cNvPr>
          <p:cNvSpPr txBox="1"/>
          <p:nvPr/>
        </p:nvSpPr>
        <p:spPr>
          <a:xfrm rot="16712915">
            <a:off x="-493164" y="3175393"/>
            <a:ext cx="23046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dirty="0"/>
              <a:t>Tegelviksgatan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D9AA6DB-5F5C-B6FD-D459-E52C674CDA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pPr algn="l"/>
            <a:endParaRPr lang="sv-SE" b="1" i="0" dirty="0">
              <a:solidFill>
                <a:srgbClr val="333333"/>
              </a:solidFill>
              <a:effectLst/>
              <a:latin typeface="Stockholm Type"/>
            </a:endParaRPr>
          </a:p>
          <a:p>
            <a:r>
              <a:rPr lang="sv-SE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Byggnaden </a:t>
            </a:r>
            <a:r>
              <a:rPr lang="sv-SE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Hovings</a:t>
            </a:r>
            <a:r>
              <a:rPr lang="sv-SE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malmgård är blåklassad av Stadsmuseet. Blått är den högsta klassen och omfattar bebyggelse av </a:t>
            </a:r>
            <a:r>
              <a:rPr lang="sv-SE" b="1" i="0" dirty="0">
                <a:solidFill>
                  <a:srgbClr val="C00000"/>
                </a:solidFill>
                <a:effectLst/>
                <a:latin typeface="verdana" panose="020B0604030504040204" pitchFamily="34" charset="0"/>
              </a:rPr>
              <a:t>synnerligen högt kulturhistoriskt värde</a:t>
            </a:r>
            <a:r>
              <a:rPr lang="sv-SE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. </a:t>
            </a:r>
            <a:r>
              <a:rPr lang="sv-SE" b="1" i="0" dirty="0">
                <a:solidFill>
                  <a:srgbClr val="C00000"/>
                </a:solidFill>
                <a:effectLst/>
                <a:latin typeface="verdana" panose="020B0604030504040204" pitchFamily="34" charset="0"/>
              </a:rPr>
              <a:t>Platsen utgör i dag en värdefull kulturmiljö och nya tillskott till platsen ska studeras och vägas mot påverkan på den kulturhistoriska läsbarheten.</a:t>
            </a:r>
          </a:p>
          <a:p>
            <a:endParaRPr lang="sv-SE" dirty="0"/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BF9C2065-3B55-7BDF-BA0D-801D13AC3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902213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0000"/>
          </a:bodyPr>
          <a:lstStyle/>
          <a:p>
            <a:pPr algn="ctr"/>
            <a:r>
              <a:rPr lang="sv-SE" sz="3600" b="1" dirty="0">
                <a:solidFill>
                  <a:schemeClr val="bg1"/>
                </a:solidFill>
              </a:rPr>
              <a:t>Så här skriver Stockholms stad om de kulturhistoriska värdena i pågående detaljplanarbete</a:t>
            </a:r>
          </a:p>
        </p:txBody>
      </p:sp>
      <p:sp>
        <p:nvSpPr>
          <p:cNvPr id="5" name="Rubrik 3">
            <a:extLst>
              <a:ext uri="{FF2B5EF4-FFF2-40B4-BE49-F238E27FC236}">
                <a16:creationId xmlns:a16="http://schemas.microsoft.com/office/drawing/2014/main" id="{B1FD3F1C-969F-11B2-BC74-674DDFDE03AA}"/>
              </a:ext>
            </a:extLst>
          </p:cNvPr>
          <p:cNvSpPr txBox="1">
            <a:spLocks/>
          </p:cNvSpPr>
          <p:nvPr/>
        </p:nvSpPr>
        <p:spPr>
          <a:xfrm>
            <a:off x="4634204" y="5203370"/>
            <a:ext cx="6719596" cy="159864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v-SE" sz="3600" b="1" dirty="0">
                <a:solidFill>
                  <a:schemeClr val="bg1"/>
                </a:solidFill>
              </a:rPr>
              <a:t>Nu finns ett planförslag,  så alla kan bedöma…</a:t>
            </a:r>
          </a:p>
        </p:txBody>
      </p:sp>
    </p:spTree>
    <p:extLst>
      <p:ext uri="{BB962C8B-B14F-4D97-AF65-F5344CB8AC3E}">
        <p14:creationId xmlns:p14="http://schemas.microsoft.com/office/powerpoint/2010/main" val="1710266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tshållare för innehåll 5">
            <a:extLst>
              <a:ext uri="{FF2B5EF4-FFF2-40B4-BE49-F238E27FC236}">
                <a16:creationId xmlns:a16="http://schemas.microsoft.com/office/drawing/2014/main" id="{8477EF10-E467-91B7-B513-DD8C9CF7E52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397408" y="-30857"/>
            <a:ext cx="5794592" cy="3363759"/>
          </a:xfrm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B26F93F0-F998-6702-852A-87ACB0A13B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909966" cy="3314700"/>
          </a:xfrm>
          <a:prstGeom prst="rect">
            <a:avLst/>
          </a:prstGeom>
        </p:spPr>
      </p:pic>
      <p:pic>
        <p:nvPicPr>
          <p:cNvPr id="13" name="Platshållare för innehåll 7">
            <a:extLst>
              <a:ext uri="{FF2B5EF4-FFF2-40B4-BE49-F238E27FC236}">
                <a16:creationId xmlns:a16="http://schemas.microsoft.com/office/drawing/2014/main" id="{EDD9A26B-4F0B-6A19-110F-6756730B09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9095" r="59649" b="10604"/>
          <a:stretch/>
        </p:blipFill>
        <p:spPr>
          <a:xfrm>
            <a:off x="486590" y="3414134"/>
            <a:ext cx="4190185" cy="3404295"/>
          </a:xfrm>
          <a:prstGeom prst="rect">
            <a:avLst/>
          </a:prstGeom>
        </p:spPr>
      </p:pic>
      <p:sp>
        <p:nvSpPr>
          <p:cNvPr id="14" name="Ellips 13">
            <a:extLst>
              <a:ext uri="{FF2B5EF4-FFF2-40B4-BE49-F238E27FC236}">
                <a16:creationId xmlns:a16="http://schemas.microsoft.com/office/drawing/2014/main" id="{C17CBC8D-8CA0-6C63-CB61-1871A24EA7A9}"/>
              </a:ext>
            </a:extLst>
          </p:cNvPr>
          <p:cNvSpPr/>
          <p:nvPr/>
        </p:nvSpPr>
        <p:spPr>
          <a:xfrm>
            <a:off x="6484776" y="2211355"/>
            <a:ext cx="3144415" cy="1017037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D6A9BED2-E2D4-1141-6079-4BDA8B243013}"/>
              </a:ext>
            </a:extLst>
          </p:cNvPr>
          <p:cNvSpPr txBox="1"/>
          <p:nvPr/>
        </p:nvSpPr>
        <p:spPr>
          <a:xfrm>
            <a:off x="6397407" y="1834805"/>
            <a:ext cx="1828800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sv-SE" b="1" dirty="0">
                <a:solidFill>
                  <a:srgbClr val="C00000"/>
                </a:solidFill>
              </a:rPr>
              <a:t>Butik, café el </a:t>
            </a:r>
            <a:r>
              <a:rPr lang="sv-SE" b="1" dirty="0" err="1">
                <a:solidFill>
                  <a:srgbClr val="C00000"/>
                </a:solidFill>
              </a:rPr>
              <a:t>dyl</a:t>
            </a:r>
            <a:endParaRPr lang="sv-SE" b="1" dirty="0">
              <a:solidFill>
                <a:srgbClr val="C00000"/>
              </a:solidFill>
            </a:endParaRPr>
          </a:p>
        </p:txBody>
      </p:sp>
      <p:sp>
        <p:nvSpPr>
          <p:cNvPr id="16" name="Ellips 15">
            <a:extLst>
              <a:ext uri="{FF2B5EF4-FFF2-40B4-BE49-F238E27FC236}">
                <a16:creationId xmlns:a16="http://schemas.microsoft.com/office/drawing/2014/main" id="{8EFA5548-4420-CFB1-358B-DC6DD9A32A44}"/>
              </a:ext>
            </a:extLst>
          </p:cNvPr>
          <p:cNvSpPr/>
          <p:nvPr/>
        </p:nvSpPr>
        <p:spPr>
          <a:xfrm>
            <a:off x="9955763" y="2500605"/>
            <a:ext cx="581935" cy="727788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7" name="textruta 16">
            <a:extLst>
              <a:ext uri="{FF2B5EF4-FFF2-40B4-BE49-F238E27FC236}">
                <a16:creationId xmlns:a16="http://schemas.microsoft.com/office/drawing/2014/main" id="{452C5241-CE09-D76F-61F8-881DB3303062}"/>
              </a:ext>
            </a:extLst>
          </p:cNvPr>
          <p:cNvSpPr txBox="1"/>
          <p:nvPr/>
        </p:nvSpPr>
        <p:spPr>
          <a:xfrm>
            <a:off x="9955763" y="3139953"/>
            <a:ext cx="707409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sv-SE" b="1" dirty="0">
                <a:solidFill>
                  <a:srgbClr val="C00000"/>
                </a:solidFill>
              </a:rPr>
              <a:t>Entré</a:t>
            </a:r>
          </a:p>
        </p:txBody>
      </p:sp>
      <p:sp>
        <p:nvSpPr>
          <p:cNvPr id="18" name="textruta 17">
            <a:extLst>
              <a:ext uri="{FF2B5EF4-FFF2-40B4-BE49-F238E27FC236}">
                <a16:creationId xmlns:a16="http://schemas.microsoft.com/office/drawing/2014/main" id="{F828883D-8514-BABF-7A4F-CE81A04391EF}"/>
              </a:ext>
            </a:extLst>
          </p:cNvPr>
          <p:cNvSpPr txBox="1"/>
          <p:nvPr/>
        </p:nvSpPr>
        <p:spPr>
          <a:xfrm>
            <a:off x="1441912" y="6347144"/>
            <a:ext cx="4062657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sv-SE" b="1" dirty="0">
                <a:solidFill>
                  <a:srgbClr val="C00000"/>
                </a:solidFill>
              </a:rPr>
              <a:t>”Angöring”, leveranser, avfallshämtning?</a:t>
            </a:r>
          </a:p>
        </p:txBody>
      </p:sp>
      <p:sp>
        <p:nvSpPr>
          <p:cNvPr id="19" name="Ellips 18">
            <a:extLst>
              <a:ext uri="{FF2B5EF4-FFF2-40B4-BE49-F238E27FC236}">
                <a16:creationId xmlns:a16="http://schemas.microsoft.com/office/drawing/2014/main" id="{3960EA5F-E8AE-97FE-7F41-4B7491F50252}"/>
              </a:ext>
            </a:extLst>
          </p:cNvPr>
          <p:cNvSpPr/>
          <p:nvPr/>
        </p:nvSpPr>
        <p:spPr>
          <a:xfrm>
            <a:off x="7590053" y="5589651"/>
            <a:ext cx="723123" cy="92333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25" name="Bildobjekt 24">
            <a:extLst>
              <a:ext uri="{FF2B5EF4-FFF2-40B4-BE49-F238E27FC236}">
                <a16:creationId xmlns:a16="http://schemas.microsoft.com/office/drawing/2014/main" id="{29998F28-65B8-6083-1D78-71FDF31E3E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7407" y="3453705"/>
            <a:ext cx="5397412" cy="3404295"/>
          </a:xfrm>
          <a:prstGeom prst="rect">
            <a:avLst/>
          </a:prstGeom>
        </p:spPr>
      </p:pic>
      <p:sp>
        <p:nvSpPr>
          <p:cNvPr id="28" name="Ellips 27">
            <a:extLst>
              <a:ext uri="{FF2B5EF4-FFF2-40B4-BE49-F238E27FC236}">
                <a16:creationId xmlns:a16="http://schemas.microsoft.com/office/drawing/2014/main" id="{81463FBE-B61E-EC7B-42C2-72429F98C56D}"/>
              </a:ext>
            </a:extLst>
          </p:cNvPr>
          <p:cNvSpPr/>
          <p:nvPr/>
        </p:nvSpPr>
        <p:spPr>
          <a:xfrm>
            <a:off x="9862458" y="5064674"/>
            <a:ext cx="816428" cy="92333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9" name="textruta 28">
            <a:extLst>
              <a:ext uri="{FF2B5EF4-FFF2-40B4-BE49-F238E27FC236}">
                <a16:creationId xmlns:a16="http://schemas.microsoft.com/office/drawing/2014/main" id="{740DA827-4389-8ABC-BD13-0BB93E87C8CF}"/>
              </a:ext>
            </a:extLst>
          </p:cNvPr>
          <p:cNvSpPr txBox="1"/>
          <p:nvPr/>
        </p:nvSpPr>
        <p:spPr>
          <a:xfrm>
            <a:off x="9526297" y="6098938"/>
            <a:ext cx="1599906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sv-SE" b="1" dirty="0">
                <a:solidFill>
                  <a:srgbClr val="C00000"/>
                </a:solidFill>
              </a:rPr>
              <a:t>Garagenedfart</a:t>
            </a:r>
          </a:p>
        </p:txBody>
      </p:sp>
      <p:sp>
        <p:nvSpPr>
          <p:cNvPr id="30" name="Ellips 29">
            <a:extLst>
              <a:ext uri="{FF2B5EF4-FFF2-40B4-BE49-F238E27FC236}">
                <a16:creationId xmlns:a16="http://schemas.microsoft.com/office/drawing/2014/main" id="{BEC41651-23BE-C3BD-EBFF-1F1011C1C8BA}"/>
              </a:ext>
            </a:extLst>
          </p:cNvPr>
          <p:cNvSpPr/>
          <p:nvPr/>
        </p:nvSpPr>
        <p:spPr>
          <a:xfrm rot="5400000">
            <a:off x="7516280" y="3545673"/>
            <a:ext cx="1332693" cy="3546271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1" name="textruta 30">
            <a:extLst>
              <a:ext uri="{FF2B5EF4-FFF2-40B4-BE49-F238E27FC236}">
                <a16:creationId xmlns:a16="http://schemas.microsoft.com/office/drawing/2014/main" id="{363400F1-C31F-19F1-A446-38C5C31198C4}"/>
              </a:ext>
            </a:extLst>
          </p:cNvPr>
          <p:cNvSpPr txBox="1"/>
          <p:nvPr/>
        </p:nvSpPr>
        <p:spPr>
          <a:xfrm>
            <a:off x="6762259" y="6143649"/>
            <a:ext cx="2679721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sv-SE" b="1" dirty="0">
                <a:solidFill>
                  <a:srgbClr val="C00000"/>
                </a:solidFill>
              </a:rPr>
              <a:t>Pelare o glas mot gården</a:t>
            </a:r>
          </a:p>
        </p:txBody>
      </p:sp>
      <p:sp>
        <p:nvSpPr>
          <p:cNvPr id="32" name="Ellips 31">
            <a:extLst>
              <a:ext uri="{FF2B5EF4-FFF2-40B4-BE49-F238E27FC236}">
                <a16:creationId xmlns:a16="http://schemas.microsoft.com/office/drawing/2014/main" id="{E8467AEE-98FD-5D71-E764-172C97599ACC}"/>
              </a:ext>
            </a:extLst>
          </p:cNvPr>
          <p:cNvSpPr/>
          <p:nvPr/>
        </p:nvSpPr>
        <p:spPr>
          <a:xfrm>
            <a:off x="2077854" y="5423814"/>
            <a:ext cx="816428" cy="92333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3" name="textruta 32">
            <a:extLst>
              <a:ext uri="{FF2B5EF4-FFF2-40B4-BE49-F238E27FC236}">
                <a16:creationId xmlns:a16="http://schemas.microsoft.com/office/drawing/2014/main" id="{6E34B2F9-96CE-C6B3-6614-594E43B9CB9C}"/>
              </a:ext>
            </a:extLst>
          </p:cNvPr>
          <p:cNvSpPr txBox="1"/>
          <p:nvPr/>
        </p:nvSpPr>
        <p:spPr>
          <a:xfrm>
            <a:off x="0" y="49191"/>
            <a:ext cx="6027125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sz="2400" b="1" dirty="0">
                <a:solidFill>
                  <a:srgbClr val="C00000"/>
                </a:solidFill>
              </a:rPr>
              <a:t>EM:s och stadsbyggnadskontorets bilder</a:t>
            </a:r>
          </a:p>
        </p:txBody>
      </p:sp>
    </p:spTree>
    <p:extLst>
      <p:ext uri="{BB962C8B-B14F-4D97-AF65-F5344CB8AC3E}">
        <p14:creationId xmlns:p14="http://schemas.microsoft.com/office/powerpoint/2010/main" val="42899229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16843</TotalTime>
  <Words>1499</Words>
  <Application>Microsoft Office PowerPoint</Application>
  <PresentationFormat>Bredbild</PresentationFormat>
  <Paragraphs>209</Paragraphs>
  <Slides>33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8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33</vt:i4>
      </vt:variant>
    </vt:vector>
  </HeadingPairs>
  <TitlesOfParts>
    <vt:vector size="42" baseType="lpstr">
      <vt:lpstr>Arial</vt:lpstr>
      <vt:lpstr>Bookman Old Style</vt:lpstr>
      <vt:lpstr>Calibri</vt:lpstr>
      <vt:lpstr>Calibri Light</vt:lpstr>
      <vt:lpstr>Stockholm Type</vt:lpstr>
      <vt:lpstr>Symbol</vt:lpstr>
      <vt:lpstr>Times New Roman</vt:lpstr>
      <vt:lpstr>Verdana</vt:lpstr>
      <vt:lpstr>Office-tema</vt:lpstr>
      <vt:lpstr>PowerPoint-presentation</vt:lpstr>
      <vt:lpstr>PowerPoint-presentation</vt:lpstr>
      <vt:lpstr>               Hovings malmgård - byggd 1770                  Ca 2 000 lgh med ca 5 000 boende                 i de allra närmaste kvarteren                </vt:lpstr>
      <vt:lpstr>PowerPoint-presentation</vt:lpstr>
      <vt:lpstr>PowerPoint-presentation</vt:lpstr>
      <vt:lpstr>PowerPoint-presentation</vt:lpstr>
      <vt:lpstr>Einar Mattsson vill bygga senior-, vård- och omsorgs-boende och förskola på Hovings malmgård.  Samråd till 22 januari</vt:lpstr>
      <vt:lpstr>Så här skriver Stockholms stad om de kulturhistoriska värdena i pågående detaljplanarbete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Intrång i blåklassat 1700-talshus strider mot skyddsbestämmelserna</vt:lpstr>
      <vt:lpstr>En inbyggd gång med  1 – 2 dm mellanrum till Hovings malmgård i höjd med en av entréerna  Ett försök att ge sken av att inte göra ytterligare ett förvanskande ingrepp…</vt:lpstr>
      <vt:lpstr>PowerPoint-presentation</vt:lpstr>
      <vt:lpstr>PowerPoint-presentation</vt:lpstr>
      <vt:lpstr>PowerPoint-presentation</vt:lpstr>
      <vt:lpstr>PowerPoint-presentation</vt:lpstr>
      <vt:lpstr>  Kulturhistoria, grönska och bebyggelse  i ett helhetsgrepp  </vt:lpstr>
      <vt:lpstr> Ett grönt kulturhistoriskt stråk   Hovings malmgård - Gröna gården –  Åsöbergets kulturreservat  </vt:lpstr>
      <vt:lpstr>Så här ser EM:s nya bostadsgård vid Tegelviksgatan ut (Ur EM:s säljmaterial)                 Plats för barn?? </vt:lpstr>
      <vt:lpstr>Dåligt förslag med många brister – okänt hur man löser </vt:lpstr>
      <vt:lpstr>PowerPoint-presentation</vt:lpstr>
      <vt:lpstr>PowerPoint-presentation</vt:lpstr>
      <vt:lpstr>PowerPoint-presentation</vt:lpstr>
      <vt:lpstr>PowerPoint-presentation</vt:lpstr>
      <vt:lpstr>Vårt Budskap                        Arbetsgruppen för Hovings malmgård </vt:lpstr>
      <vt:lpstr>PowerPoint-presentation</vt:lpstr>
      <vt:lpstr>    Några argument mot planförslaget 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Sven Lorentzi</dc:creator>
  <cp:lastModifiedBy>Sven Lorentzi</cp:lastModifiedBy>
  <cp:revision>42</cp:revision>
  <cp:lastPrinted>2023-12-05T15:09:42Z</cp:lastPrinted>
  <dcterms:created xsi:type="dcterms:W3CDTF">2023-12-05T15:02:36Z</dcterms:created>
  <dcterms:modified xsi:type="dcterms:W3CDTF">2024-01-10T20:45:08Z</dcterms:modified>
</cp:coreProperties>
</file>